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slide" Target="slides/slide7.xml"/><Relationship Id="rId10" Type="http://schemas.openxmlformats.org/officeDocument/2006/relationships/slide" Target="slides/slide6.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 name="Google Shape;4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 name="Google Shape;4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2B27"/>
        </a:solidFill>
      </p:bgPr>
    </p:bg>
    <p:spTree>
      <p:nvGrpSpPr>
        <p:cNvPr id="15" name="Shape 15"/>
        <p:cNvGrpSpPr/>
        <p:nvPr/>
      </p:nvGrpSpPr>
      <p:grpSpPr>
        <a:xfrm>
          <a:off x="0" y="0"/>
          <a:ext cx="0" cy="0"/>
          <a:chOff x="0" y="0"/>
          <a:chExt cx="0" cy="0"/>
        </a:xfrm>
      </p:grpSpPr>
      <p:sp>
        <p:nvSpPr>
          <p:cNvPr id="16" name="Google Shape;16;p3"/>
          <p:cNvSpPr/>
          <p:nvPr/>
        </p:nvSpPr>
        <p:spPr>
          <a:xfrm>
            <a:off x="8869680" y="-1463040"/>
            <a:ext cx="4754880" cy="4754880"/>
          </a:xfrm>
          <a:prstGeom prst="ellipse">
            <a:avLst/>
          </a:prstGeom>
          <a:solidFill>
            <a:srgbClr val="50808E">
              <a:alpha val="2196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10332720" y="4206240"/>
            <a:ext cx="3108960" cy="3108960"/>
          </a:xfrm>
          <a:prstGeom prst="ellipse">
            <a:avLst/>
          </a:prstGeom>
          <a:solidFill>
            <a:srgbClr val="69A297">
              <a:alpha val="2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9646920" y="685800"/>
            <a:ext cx="1371600" cy="1371600"/>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wind_FFFFFF.png" id="19" name="Google Shape;19;p3"/>
          <p:cNvPicPr preferRelativeResize="0"/>
          <p:nvPr/>
        </p:nvPicPr>
        <p:blipFill rotWithShape="1">
          <a:blip r:embed="rId3">
            <a:alphaModFix/>
          </a:blip>
          <a:srcRect b="0" l="0" r="0" t="0"/>
          <a:stretch/>
        </p:blipFill>
        <p:spPr>
          <a:xfrm>
            <a:off x="9989820" y="1028700"/>
            <a:ext cx="685800" cy="685800"/>
          </a:xfrm>
          <a:prstGeom prst="rect">
            <a:avLst/>
          </a:prstGeom>
          <a:noFill/>
          <a:ln>
            <a:noFill/>
          </a:ln>
        </p:spPr>
      </p:pic>
      <p:sp>
        <p:nvSpPr>
          <p:cNvPr id="20" name="Google Shape;20;p3"/>
          <p:cNvSpPr/>
          <p:nvPr/>
        </p:nvSpPr>
        <p:spPr>
          <a:xfrm>
            <a:off x="731520" y="1600200"/>
            <a:ext cx="82296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4B59F"/>
              </a:buClr>
              <a:buSzPts val="1300"/>
              <a:buFont typeface="Calibri"/>
              <a:buNone/>
            </a:pPr>
            <a:r>
              <a:rPr b="1" i="0" lang="en-US" sz="1300" u="none" cap="none" strike="noStrike">
                <a:solidFill>
                  <a:srgbClr val="84B59F"/>
                </a:solidFill>
                <a:latin typeface="Calibri"/>
                <a:ea typeface="Calibri"/>
                <a:cs typeface="Calibri"/>
                <a:sym typeface="Calibri"/>
              </a:rPr>
              <a:t>ENVIRONMENT AUDIT SLIDE DECK</a:t>
            </a:r>
            <a:endParaRPr b="0" i="0" sz="1300" u="none" cap="none" strike="noStrike">
              <a:solidFill>
                <a:schemeClr val="dk1"/>
              </a:solidFill>
              <a:latin typeface="Calibri"/>
              <a:ea typeface="Calibri"/>
              <a:cs typeface="Calibri"/>
              <a:sym typeface="Calibri"/>
            </a:endParaRPr>
          </a:p>
        </p:txBody>
      </p:sp>
      <p:sp>
        <p:nvSpPr>
          <p:cNvPr id="21" name="Google Shape;21;p3"/>
          <p:cNvSpPr/>
          <p:nvPr/>
        </p:nvSpPr>
        <p:spPr>
          <a:xfrm>
            <a:off x="731520" y="2011680"/>
            <a:ext cx="8778240" cy="18288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FFFFFF"/>
              </a:buClr>
              <a:buSzPts val="4400"/>
              <a:buFont typeface="Cambria"/>
              <a:buNone/>
            </a:pPr>
            <a:r>
              <a:rPr b="1" i="0" lang="en-US" sz="4400" u="none" cap="none" strike="noStrike">
                <a:solidFill>
                  <a:srgbClr val="FFFFFF"/>
                </a:solidFill>
                <a:latin typeface="Cambria"/>
                <a:ea typeface="Cambria"/>
                <a:cs typeface="Cambria"/>
                <a:sym typeface="Cambria"/>
              </a:rPr>
              <a:t>Designing Surroundings That</a:t>
            </a:r>
            <a:endParaRPr b="0" i="0" sz="4400" u="none" cap="none" strike="noStrike">
              <a:solidFill>
                <a:schemeClr val="dk1"/>
              </a:solidFill>
              <a:latin typeface="Calibri"/>
              <a:ea typeface="Calibri"/>
              <a:cs typeface="Calibri"/>
              <a:sym typeface="Calibri"/>
            </a:endParaRPr>
          </a:p>
          <a:p>
            <a:pPr indent="0" lvl="0" marL="0" marR="0" rtl="0" algn="l">
              <a:lnSpc>
                <a:spcPct val="105000"/>
              </a:lnSpc>
              <a:spcBef>
                <a:spcPts val="0"/>
              </a:spcBef>
              <a:spcAft>
                <a:spcPts val="0"/>
              </a:spcAft>
              <a:buClr>
                <a:srgbClr val="FFFFFF"/>
              </a:buClr>
              <a:buSzPts val="4400"/>
              <a:buFont typeface="Cambria"/>
              <a:buNone/>
            </a:pPr>
            <a:r>
              <a:rPr b="1" i="0" lang="en-US" sz="4400" u="none" cap="none" strike="noStrike">
                <a:solidFill>
                  <a:srgbClr val="FFFFFF"/>
                </a:solidFill>
                <a:latin typeface="Cambria"/>
                <a:ea typeface="Cambria"/>
                <a:cs typeface="Cambria"/>
                <a:sym typeface="Cambria"/>
              </a:rPr>
              <a:t>Support Behavior Change</a:t>
            </a:r>
            <a:endParaRPr b="0" i="0" sz="4400" u="none" cap="none" strike="noStrike">
              <a:solidFill>
                <a:schemeClr val="dk1"/>
              </a:solidFill>
              <a:latin typeface="Calibri"/>
              <a:ea typeface="Calibri"/>
              <a:cs typeface="Calibri"/>
              <a:sym typeface="Calibri"/>
            </a:endParaRPr>
          </a:p>
        </p:txBody>
      </p:sp>
      <p:sp>
        <p:nvSpPr>
          <p:cNvPr id="22" name="Google Shape;22;p3"/>
          <p:cNvSpPr/>
          <p:nvPr/>
        </p:nvSpPr>
        <p:spPr>
          <a:xfrm>
            <a:off x="731520" y="3977640"/>
            <a:ext cx="731520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FE0D9"/>
              </a:buClr>
              <a:buSzPts val="1400"/>
              <a:buFont typeface="Calibri"/>
              <a:buNone/>
            </a:pPr>
            <a:r>
              <a:rPr b="0" i="1" lang="en-US" sz="1400" u="none" cap="none" strike="noStrike">
                <a:solidFill>
                  <a:srgbClr val="CFE0D9"/>
                </a:solidFill>
                <a:latin typeface="Calibri"/>
                <a:ea typeface="Calibri"/>
                <a:cs typeface="Calibri"/>
                <a:sym typeface="Calibri"/>
              </a:rPr>
              <a:t>An exploration of how the people, spaces, and cues around us shape daily choices</a:t>
            </a:r>
            <a:r>
              <a:rPr i="1" lang="en-US">
                <a:solidFill>
                  <a:srgbClr val="CFE0D9"/>
                </a:solidFill>
                <a:latin typeface="Calibri"/>
                <a:ea typeface="Calibri"/>
                <a:cs typeface="Calibri"/>
                <a:sym typeface="Calibri"/>
              </a:rPr>
              <a:t>;</a:t>
            </a:r>
            <a:r>
              <a:rPr b="0" i="1" lang="en-US" sz="1400" u="none" cap="none" strike="noStrike">
                <a:solidFill>
                  <a:srgbClr val="CFE0D9"/>
                </a:solidFill>
                <a:latin typeface="Calibri"/>
                <a:ea typeface="Calibri"/>
                <a:cs typeface="Calibri"/>
                <a:sym typeface="Calibri"/>
              </a:rPr>
              <a:t> and how coaches can design for lasting change.</a:t>
            </a:r>
            <a:endParaRPr b="0" i="0" sz="1400" u="none" cap="none" strike="noStrike">
              <a:solidFill>
                <a:schemeClr val="dk1"/>
              </a:solidFill>
              <a:latin typeface="Calibri"/>
              <a:ea typeface="Calibri"/>
              <a:cs typeface="Calibri"/>
              <a:sym typeface="Calibri"/>
            </a:endParaRPr>
          </a:p>
        </p:txBody>
      </p:sp>
      <p:cxnSp>
        <p:nvCxnSpPr>
          <p:cNvPr id="23" name="Google Shape;23;p3"/>
          <p:cNvCxnSpPr/>
          <p:nvPr/>
        </p:nvCxnSpPr>
        <p:spPr>
          <a:xfrm>
            <a:off x="731520" y="5074920"/>
            <a:ext cx="3840480" cy="0"/>
          </a:xfrm>
          <a:prstGeom prst="straightConnector1">
            <a:avLst/>
          </a:prstGeom>
          <a:noFill/>
          <a:ln cap="flat" cmpd="sng" w="15875">
            <a:solidFill>
              <a:srgbClr val="69A297"/>
            </a:solidFill>
            <a:prstDash val="solid"/>
            <a:round/>
            <a:headEnd len="sm" w="sm" type="none"/>
            <a:tailEnd len="sm" w="sm" type="none"/>
          </a:ln>
        </p:spPr>
      </p:cxnSp>
      <p:sp>
        <p:nvSpPr>
          <p:cNvPr id="24" name="Google Shape;24;p3"/>
          <p:cNvSpPr/>
          <p:nvPr/>
        </p:nvSpPr>
        <p:spPr>
          <a:xfrm>
            <a:off x="731520" y="5257800"/>
            <a:ext cx="7315200" cy="1005840"/>
          </a:xfrm>
          <a:prstGeom prst="rect">
            <a:avLst/>
          </a:prstGeom>
          <a:noFill/>
          <a:ln>
            <a:noFill/>
          </a:ln>
        </p:spPr>
        <p:txBody>
          <a:bodyPr anchorCtr="0" anchor="t" bIns="0" lIns="0" spcFirstLastPara="1" rIns="0" wrap="square" tIns="0">
            <a:noAutofit/>
          </a:bodyPr>
          <a:lstStyle/>
          <a:p>
            <a:pPr indent="0" lvl="0" marL="0" marR="0" rtl="0" algn="l">
              <a:lnSpc>
                <a:spcPct val="130000"/>
              </a:lnSpc>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Nathan Weed</a:t>
            </a:r>
            <a:br>
              <a:rPr b="1" i="0" lang="en-US" sz="1600" u="none" cap="none" strike="noStrike">
                <a:solidFill>
                  <a:srgbClr val="FFFFFF"/>
                </a:solidFill>
                <a:latin typeface="Calibri"/>
                <a:ea typeface="Calibri"/>
                <a:cs typeface="Calibri"/>
                <a:sym typeface="Calibri"/>
              </a:rPr>
            </a:br>
            <a:endParaRPr b="0" i="0" sz="1600" u="none" cap="none" strike="noStrike">
              <a:solidFill>
                <a:schemeClr val="dk1"/>
              </a:solidFill>
              <a:latin typeface="Calibri"/>
              <a:ea typeface="Calibri"/>
              <a:cs typeface="Calibri"/>
              <a:sym typeface="Calibri"/>
            </a:endParaRPr>
          </a:p>
          <a:p>
            <a:pPr indent="0" lvl="0" marL="0" marR="0" rtl="0" algn="l">
              <a:lnSpc>
                <a:spcPct val="130000"/>
              </a:lnSpc>
              <a:spcBef>
                <a:spcPts val="0"/>
              </a:spcBef>
              <a:spcAft>
                <a:spcPts val="0"/>
              </a:spcAft>
              <a:buClr>
                <a:srgbClr val="CFE0D9"/>
              </a:buClr>
              <a:buSzPts val="1300"/>
              <a:buFont typeface="Calibri"/>
              <a:buNone/>
            </a:pPr>
            <a:r>
              <a:rPr lang="en-US" sz="1300">
                <a:solidFill>
                  <a:srgbClr val="CFE0D9"/>
                </a:solidFill>
                <a:latin typeface="Calibri"/>
                <a:ea typeface="Calibri"/>
                <a:cs typeface="Calibri"/>
                <a:sym typeface="Calibri"/>
              </a:rPr>
              <a:t>XSCI261-PS: Advanced Behavior Change Psychology in Human Performance</a:t>
            </a:r>
            <a:br>
              <a:rPr b="0" i="0" lang="en-US" sz="1300" u="none" cap="none" strike="noStrike">
                <a:solidFill>
                  <a:srgbClr val="CFE0D9"/>
                </a:solidFill>
                <a:latin typeface="Calibri"/>
                <a:ea typeface="Calibri"/>
                <a:cs typeface="Calibri"/>
                <a:sym typeface="Calibri"/>
              </a:rPr>
            </a:br>
            <a:endParaRPr b="0" i="0" sz="1600" u="none" cap="none" strike="noStrike">
              <a:solidFill>
                <a:schemeClr val="dk1"/>
              </a:solidFill>
              <a:latin typeface="Calibri"/>
              <a:ea typeface="Calibri"/>
              <a:cs typeface="Calibri"/>
              <a:sym typeface="Calibri"/>
            </a:endParaRPr>
          </a:p>
          <a:p>
            <a:pPr indent="0" lvl="0" marL="0" marR="0" rtl="0" algn="l">
              <a:lnSpc>
                <a:spcPct val="130000"/>
              </a:lnSpc>
              <a:spcBef>
                <a:spcPts val="0"/>
              </a:spcBef>
              <a:spcAft>
                <a:spcPts val="0"/>
              </a:spcAft>
              <a:buClr>
                <a:srgbClr val="CFE0D9"/>
              </a:buClr>
              <a:buSzPts val="1300"/>
              <a:buFont typeface="Calibri"/>
              <a:buNone/>
            </a:pPr>
            <a:r>
              <a:rPr b="0" i="0" lang="en-US" sz="1300" u="none" cap="none" strike="noStrike">
                <a:solidFill>
                  <a:srgbClr val="CFE0D9"/>
                </a:solidFill>
                <a:latin typeface="Calibri"/>
                <a:ea typeface="Calibri"/>
                <a:cs typeface="Calibri"/>
                <a:sym typeface="Calibri"/>
              </a:rPr>
              <a:t>Environment Audit Assignment</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 name="Shape 29"/>
        <p:cNvGrpSpPr/>
        <p:nvPr/>
      </p:nvGrpSpPr>
      <p:grpSpPr>
        <a:xfrm>
          <a:off x="0" y="0"/>
          <a:ext cx="0" cy="0"/>
          <a:chOff x="0" y="0"/>
          <a:chExt cx="0" cy="0"/>
        </a:xfrm>
      </p:grpSpPr>
      <p:sp>
        <p:nvSpPr>
          <p:cNvPr id="30" name="Google Shape;30;p4"/>
          <p:cNvSpPr/>
          <p:nvPr/>
        </p:nvSpPr>
        <p:spPr>
          <a:xfrm>
            <a:off x="457200" y="502920"/>
            <a:ext cx="5349240" cy="5806440"/>
          </a:xfrm>
          <a:prstGeom prst="roundRect">
            <a:avLst>
              <a:gd fmla="val 2051" name="adj"/>
            </a:avLst>
          </a:prstGeom>
          <a:solidFill>
            <a:srgbClr val="1C2B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a:off x="685800" y="594360"/>
            <a:ext cx="1371600" cy="11887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0808E"/>
              </a:buClr>
              <a:buSzPts val="9000"/>
              <a:buFont typeface="Cambria"/>
              <a:buNone/>
            </a:pPr>
            <a:r>
              <a:rPr b="1" i="0" lang="en-US" sz="9000" u="none" cap="none" strike="noStrike">
                <a:solidFill>
                  <a:srgbClr val="50808E"/>
                </a:solidFill>
                <a:latin typeface="Cambria"/>
                <a:ea typeface="Cambria"/>
                <a:cs typeface="Cambria"/>
                <a:sym typeface="Cambria"/>
              </a:rPr>
              <a:t>"</a:t>
            </a:r>
            <a:endParaRPr b="0" i="0" sz="9000" u="none" cap="none" strike="noStrike">
              <a:solidFill>
                <a:schemeClr val="dk1"/>
              </a:solidFill>
              <a:latin typeface="Calibri"/>
              <a:ea typeface="Calibri"/>
              <a:cs typeface="Calibri"/>
              <a:sym typeface="Calibri"/>
            </a:endParaRPr>
          </a:p>
        </p:txBody>
      </p:sp>
      <p:sp>
        <p:nvSpPr>
          <p:cNvPr id="32" name="Google Shape;32;p4"/>
          <p:cNvSpPr/>
          <p:nvPr/>
        </p:nvSpPr>
        <p:spPr>
          <a:xfrm>
            <a:off x="868680" y="1828800"/>
            <a:ext cx="4572000" cy="23774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FFFFFF"/>
              </a:buClr>
              <a:buSzPts val="2400"/>
              <a:buFont typeface="Cambria"/>
              <a:buNone/>
            </a:pPr>
            <a:r>
              <a:rPr b="1" i="1" lang="en-US" sz="2400" u="none" cap="none" strike="noStrike">
                <a:solidFill>
                  <a:srgbClr val="FFFFFF"/>
                </a:solidFill>
                <a:latin typeface="Cambria"/>
                <a:ea typeface="Cambria"/>
                <a:cs typeface="Cambria"/>
                <a:sym typeface="Cambria"/>
              </a:rPr>
              <a:t>The key to consistent behavior change isn't willpower</a:t>
            </a:r>
            <a:r>
              <a:rPr b="1" i="1" lang="en-US" sz="2400" u="none" cap="none" strike="noStrike">
                <a:solidFill>
                  <a:srgbClr val="FFFFFF"/>
                </a:solidFill>
                <a:latin typeface="Cambria"/>
                <a:ea typeface="Cambria"/>
                <a:cs typeface="Cambria"/>
                <a:sym typeface="Cambria"/>
              </a:rPr>
              <a:t> —</a:t>
            </a:r>
            <a:r>
              <a:rPr b="1" i="1" lang="en-US" sz="2400" u="none" cap="none" strike="noStrike">
                <a:solidFill>
                  <a:srgbClr val="FFFFFF"/>
                </a:solidFill>
                <a:latin typeface="Cambria"/>
                <a:ea typeface="Cambria"/>
                <a:cs typeface="Cambria"/>
                <a:sym typeface="Cambria"/>
              </a:rPr>
              <a:t> but the environment we live in and the cues we create.</a:t>
            </a:r>
            <a:endParaRPr b="0" i="0" sz="2400" u="none" cap="none" strike="noStrike">
              <a:solidFill>
                <a:schemeClr val="dk1"/>
              </a:solidFill>
              <a:latin typeface="Calibri"/>
              <a:ea typeface="Calibri"/>
              <a:cs typeface="Calibri"/>
              <a:sym typeface="Calibri"/>
            </a:endParaRPr>
          </a:p>
        </p:txBody>
      </p:sp>
      <p:cxnSp>
        <p:nvCxnSpPr>
          <p:cNvPr id="33" name="Google Shape;33;p4"/>
          <p:cNvCxnSpPr/>
          <p:nvPr/>
        </p:nvCxnSpPr>
        <p:spPr>
          <a:xfrm>
            <a:off x="868680" y="4572000"/>
            <a:ext cx="1005840" cy="0"/>
          </a:xfrm>
          <a:prstGeom prst="straightConnector1">
            <a:avLst/>
          </a:prstGeom>
          <a:noFill/>
          <a:ln cap="flat" cmpd="sng" w="25400">
            <a:solidFill>
              <a:srgbClr val="84B59F"/>
            </a:solidFill>
            <a:prstDash val="solid"/>
            <a:round/>
            <a:headEnd len="sm" w="sm" type="none"/>
            <a:tailEnd len="sm" w="sm" type="none"/>
          </a:ln>
        </p:spPr>
      </p:cxnSp>
      <p:sp>
        <p:nvSpPr>
          <p:cNvPr id="34" name="Google Shape;34;p4"/>
          <p:cNvSpPr/>
          <p:nvPr/>
        </p:nvSpPr>
        <p:spPr>
          <a:xfrm>
            <a:off x="868680" y="4709160"/>
            <a:ext cx="36576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FB6AE"/>
              </a:buClr>
              <a:buSzPts val="1150"/>
              <a:buFont typeface="Calibri"/>
              <a:buNone/>
            </a:pPr>
            <a:r>
              <a:rPr b="0" i="0" lang="en-US" sz="1150" u="none" cap="none" strike="noStrike">
                <a:solidFill>
                  <a:srgbClr val="9FB6AE"/>
                </a:solidFill>
                <a:latin typeface="Calibri"/>
                <a:ea typeface="Calibri"/>
                <a:cs typeface="Calibri"/>
                <a:sym typeface="Calibri"/>
              </a:rPr>
              <a:t>Statement under review</a:t>
            </a:r>
            <a:endParaRPr b="0" i="0" sz="1150" u="none" cap="none" strike="noStrike">
              <a:solidFill>
                <a:schemeClr val="dk1"/>
              </a:solidFill>
              <a:latin typeface="Calibri"/>
              <a:ea typeface="Calibri"/>
              <a:cs typeface="Calibri"/>
              <a:sym typeface="Calibri"/>
            </a:endParaRPr>
          </a:p>
        </p:txBody>
      </p:sp>
      <p:sp>
        <p:nvSpPr>
          <p:cNvPr id="35" name="Google Shape;35;p4"/>
          <p:cNvSpPr/>
          <p:nvPr/>
        </p:nvSpPr>
        <p:spPr>
          <a:xfrm>
            <a:off x="6172200" y="54864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message_FFFFFF.png" id="36" name="Google Shape;36;p4"/>
          <p:cNvPicPr preferRelativeResize="0"/>
          <p:nvPr/>
        </p:nvPicPr>
        <p:blipFill rotWithShape="1">
          <a:blip r:embed="rId3">
            <a:alphaModFix/>
          </a:blip>
          <a:srcRect b="0" l="0" r="0" t="0"/>
          <a:stretch/>
        </p:blipFill>
        <p:spPr>
          <a:xfrm>
            <a:off x="6308263" y="684703"/>
            <a:ext cx="294803" cy="294803"/>
          </a:xfrm>
          <a:prstGeom prst="rect">
            <a:avLst/>
          </a:prstGeom>
          <a:noFill/>
          <a:ln>
            <a:noFill/>
          </a:ln>
        </p:spPr>
      </p:pic>
      <p:sp>
        <p:nvSpPr>
          <p:cNvPr id="37" name="Google Shape;37;p4"/>
          <p:cNvSpPr/>
          <p:nvPr/>
        </p:nvSpPr>
        <p:spPr>
          <a:xfrm>
            <a:off x="6922008" y="530352"/>
            <a:ext cx="54864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2400"/>
              <a:buFont typeface="Cambria"/>
              <a:buNone/>
            </a:pPr>
            <a:r>
              <a:rPr b="1" i="0" lang="en-US" sz="2400" u="none" cap="none" strike="noStrike">
                <a:solidFill>
                  <a:srgbClr val="24322F"/>
                </a:solidFill>
                <a:latin typeface="Cambria"/>
                <a:ea typeface="Cambria"/>
                <a:cs typeface="Cambria"/>
                <a:sym typeface="Cambria"/>
              </a:rPr>
              <a:t>Interpreting the Statement</a:t>
            </a:r>
            <a:endParaRPr b="0" i="0" sz="2400" u="none" cap="none" strike="noStrike">
              <a:solidFill>
                <a:schemeClr val="dk1"/>
              </a:solidFill>
              <a:latin typeface="Calibri"/>
              <a:ea typeface="Calibri"/>
              <a:cs typeface="Calibri"/>
              <a:sym typeface="Calibri"/>
            </a:endParaRPr>
          </a:p>
        </p:txBody>
      </p:sp>
      <p:sp>
        <p:nvSpPr>
          <p:cNvPr id="38" name="Google Shape;38;p4"/>
          <p:cNvSpPr/>
          <p:nvPr/>
        </p:nvSpPr>
        <p:spPr>
          <a:xfrm>
            <a:off x="6172200" y="1417320"/>
            <a:ext cx="5532120" cy="14173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4322F"/>
              </a:buClr>
              <a:buSzPts val="1450"/>
              <a:buFont typeface="Calibri"/>
              <a:buNone/>
            </a:pPr>
            <a:r>
              <a:rPr b="0" i="0" lang="en-US" sz="1450" u="none" cap="none" strike="noStrike">
                <a:solidFill>
                  <a:srgbClr val="24322F"/>
                </a:solidFill>
                <a:latin typeface="Calibri"/>
                <a:ea typeface="Calibri"/>
                <a:cs typeface="Calibri"/>
                <a:sym typeface="Calibri"/>
              </a:rPr>
              <a:t>This statement reframes behavior change as a design problem rather than a discipline problem. Willpower fluctuates hour to hour, while our surroundings</a:t>
            </a:r>
            <a:r>
              <a:rPr lang="en-US" sz="1450">
                <a:solidFill>
                  <a:srgbClr val="24322F"/>
                </a:solidFill>
                <a:latin typeface="Calibri"/>
                <a:ea typeface="Calibri"/>
                <a:cs typeface="Calibri"/>
                <a:sym typeface="Calibri"/>
              </a:rPr>
              <a:t>, </a:t>
            </a:r>
            <a:r>
              <a:rPr b="0" i="0" lang="en-US" sz="1450" u="none" cap="none" strike="noStrike">
                <a:solidFill>
                  <a:srgbClr val="24322F"/>
                </a:solidFill>
                <a:latin typeface="Calibri"/>
                <a:ea typeface="Calibri"/>
                <a:cs typeface="Calibri"/>
                <a:sym typeface="Calibri"/>
              </a:rPr>
              <a:t>the objects, routines, and people around us</a:t>
            </a:r>
            <a:r>
              <a:rPr lang="en-US" sz="1450">
                <a:solidFill>
                  <a:srgbClr val="24322F"/>
                </a:solidFill>
                <a:latin typeface="Calibri"/>
                <a:ea typeface="Calibri"/>
                <a:cs typeface="Calibri"/>
                <a:sym typeface="Calibri"/>
              </a:rPr>
              <a:t>,</a:t>
            </a:r>
            <a:r>
              <a:rPr b="0" i="0" lang="en-US" sz="1450" u="none" cap="none" strike="noStrike">
                <a:solidFill>
                  <a:srgbClr val="24322F"/>
                </a:solidFill>
                <a:latin typeface="Calibri"/>
                <a:ea typeface="Calibri"/>
                <a:cs typeface="Calibri"/>
                <a:sym typeface="Calibri"/>
              </a:rPr>
              <a:t> quietly shape our default choices before conscious effort ever kicks in.</a:t>
            </a:r>
            <a:endParaRPr b="0" i="0" sz="1450" u="none" cap="none" strike="noStrike">
              <a:solidFill>
                <a:schemeClr val="dk1"/>
              </a:solidFill>
              <a:latin typeface="Calibri"/>
              <a:ea typeface="Calibri"/>
              <a:cs typeface="Calibri"/>
              <a:sym typeface="Calibri"/>
            </a:endParaRPr>
          </a:p>
        </p:txBody>
      </p:sp>
      <p:sp>
        <p:nvSpPr>
          <p:cNvPr id="39" name="Google Shape;39;p4"/>
          <p:cNvSpPr/>
          <p:nvPr/>
        </p:nvSpPr>
        <p:spPr>
          <a:xfrm>
            <a:off x="6172200" y="2971800"/>
            <a:ext cx="1417320" cy="384048"/>
          </a:xfrm>
          <a:prstGeom prst="roundRect">
            <a:avLst>
              <a:gd fmla="val 50000" name="adj"/>
            </a:avLst>
          </a:prstGeom>
          <a:solidFill>
            <a:srgbClr val="84B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
          <p:cNvSpPr/>
          <p:nvPr/>
        </p:nvSpPr>
        <p:spPr>
          <a:xfrm>
            <a:off x="6172200" y="2971800"/>
            <a:ext cx="1417320" cy="38404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50"/>
              <a:buFont typeface="Calibri"/>
              <a:buNone/>
            </a:pPr>
            <a:r>
              <a:rPr b="1" i="0" lang="en-US" sz="1050" u="none" cap="none" strike="noStrike">
                <a:solidFill>
                  <a:srgbClr val="FFFFFF"/>
                </a:solidFill>
                <a:latin typeface="Calibri"/>
                <a:ea typeface="Calibri"/>
                <a:cs typeface="Calibri"/>
                <a:sym typeface="Calibri"/>
              </a:rPr>
              <a:t>MY TAKE: AGREE</a:t>
            </a:r>
            <a:endParaRPr b="0" i="0" sz="1050" u="none" cap="none" strike="noStrike">
              <a:solidFill>
                <a:schemeClr val="dk1"/>
              </a:solidFill>
              <a:latin typeface="Calibri"/>
              <a:ea typeface="Calibri"/>
              <a:cs typeface="Calibri"/>
              <a:sym typeface="Calibri"/>
            </a:endParaRPr>
          </a:p>
        </p:txBody>
      </p:sp>
      <p:sp>
        <p:nvSpPr>
          <p:cNvPr id="41" name="Google Shape;41;p4"/>
          <p:cNvSpPr/>
          <p:nvPr/>
        </p:nvSpPr>
        <p:spPr>
          <a:xfrm>
            <a:off x="6172200" y="3520440"/>
            <a:ext cx="5532120" cy="11887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4322F"/>
              </a:buClr>
              <a:buSzPts val="1450"/>
              <a:buFont typeface="Calibri"/>
              <a:buNone/>
            </a:pPr>
            <a:r>
              <a:rPr b="0" i="0" lang="en-US" sz="1450" u="none" cap="none" strike="noStrike">
                <a:solidFill>
                  <a:srgbClr val="24322F"/>
                </a:solidFill>
                <a:latin typeface="Calibri"/>
                <a:ea typeface="Calibri"/>
                <a:cs typeface="Calibri"/>
                <a:sym typeface="Calibri"/>
              </a:rPr>
              <a:t>I agree. Relying on motivation alone leads to inconsistency, especially under stress or fatigue</a:t>
            </a:r>
            <a:r>
              <a:rPr lang="en-US" sz="1450">
                <a:solidFill>
                  <a:srgbClr val="24322F"/>
                </a:solidFill>
                <a:latin typeface="Calibri"/>
                <a:ea typeface="Calibri"/>
                <a:cs typeface="Calibri"/>
                <a:sym typeface="Calibri"/>
              </a:rPr>
              <a:t>,</a:t>
            </a:r>
            <a:r>
              <a:rPr b="0" i="0" lang="en-US" sz="1450" u="none" cap="none" strike="noStrike">
                <a:solidFill>
                  <a:srgbClr val="24322F"/>
                </a:solidFill>
                <a:latin typeface="Calibri"/>
                <a:ea typeface="Calibri"/>
                <a:cs typeface="Calibri"/>
                <a:sym typeface="Calibri"/>
              </a:rPr>
              <a:t> for me and for the clients I coach. Structuring an environment that makes the healthy choice the easy choice removes the need to constantly out-will a bad day.</a:t>
            </a:r>
            <a:endParaRPr b="0" i="0" sz="1450" u="none" cap="none" strike="noStrike">
              <a:solidFill>
                <a:schemeClr val="dk1"/>
              </a:solidFill>
              <a:latin typeface="Calibri"/>
              <a:ea typeface="Calibri"/>
              <a:cs typeface="Calibri"/>
              <a:sym typeface="Calibri"/>
            </a:endParaRPr>
          </a:p>
        </p:txBody>
      </p:sp>
      <p:sp>
        <p:nvSpPr>
          <p:cNvPr id="42" name="Google Shape;42;p4"/>
          <p:cNvSpPr/>
          <p:nvPr/>
        </p:nvSpPr>
        <p:spPr>
          <a:xfrm>
            <a:off x="6172200" y="4800600"/>
            <a:ext cx="5532120" cy="10058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55665F"/>
              </a:buClr>
              <a:buSzPts val="1450"/>
              <a:buFont typeface="Calibri"/>
              <a:buNone/>
            </a:pPr>
            <a:r>
              <a:rPr b="0" i="1" lang="en-US" sz="1450" u="none" cap="none" strike="noStrike">
                <a:solidFill>
                  <a:srgbClr val="55665F"/>
                </a:solidFill>
                <a:latin typeface="Calibri"/>
                <a:ea typeface="Calibri"/>
                <a:cs typeface="Calibri"/>
                <a:sym typeface="Calibri"/>
              </a:rPr>
              <a:t>That said, willpower still matters at the start</a:t>
            </a:r>
            <a:r>
              <a:rPr i="1" lang="en-US" sz="1450">
                <a:solidFill>
                  <a:srgbClr val="55665F"/>
                </a:solidFill>
                <a:latin typeface="Calibri"/>
                <a:ea typeface="Calibri"/>
                <a:cs typeface="Calibri"/>
                <a:sym typeface="Calibri"/>
              </a:rPr>
              <a:t>,</a:t>
            </a:r>
            <a:r>
              <a:rPr b="0" i="1" lang="en-US" sz="1450" u="none" cap="none" strike="noStrike">
                <a:solidFill>
                  <a:srgbClr val="55665F"/>
                </a:solidFill>
                <a:latin typeface="Calibri"/>
                <a:ea typeface="Calibri"/>
                <a:cs typeface="Calibri"/>
                <a:sym typeface="Calibri"/>
              </a:rPr>
              <a:t> it's usually what builds the environment in the first place. After that, the environment carries the behavior forward.</a:t>
            </a:r>
            <a:endParaRPr b="0" i="0" sz="1450" u="none" cap="none" strike="noStrike">
              <a:solidFill>
                <a:schemeClr val="dk1"/>
              </a:solidFill>
              <a:latin typeface="Calibri"/>
              <a:ea typeface="Calibri"/>
              <a:cs typeface="Calibri"/>
              <a:sym typeface="Calibri"/>
            </a:endParaRPr>
          </a:p>
        </p:txBody>
      </p:sp>
      <p:sp>
        <p:nvSpPr>
          <p:cNvPr id="43" name="Google Shape;43;p4"/>
          <p:cNvSpPr/>
          <p:nvPr/>
        </p:nvSpPr>
        <p:spPr>
          <a:xfrm>
            <a:off x="457200" y="6547104"/>
            <a:ext cx="5486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Environment Audit  ·  Stress Management</a:t>
            </a:r>
            <a:endParaRPr b="0" i="0" sz="950" u="none" cap="none" strike="noStrike">
              <a:solidFill>
                <a:schemeClr val="dk1"/>
              </a:solidFill>
              <a:latin typeface="Calibri"/>
              <a:ea typeface="Calibri"/>
              <a:cs typeface="Calibri"/>
              <a:sym typeface="Calibri"/>
            </a:endParaRPr>
          </a:p>
        </p:txBody>
      </p:sp>
      <p:sp>
        <p:nvSpPr>
          <p:cNvPr id="44" name="Google Shape;44;p4"/>
          <p:cNvSpPr/>
          <p:nvPr/>
        </p:nvSpPr>
        <p:spPr>
          <a:xfrm>
            <a:off x="11274552" y="6547104"/>
            <a:ext cx="4572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2</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 name="Shape 49"/>
        <p:cNvGrpSpPr/>
        <p:nvPr/>
      </p:nvGrpSpPr>
      <p:grpSpPr>
        <a:xfrm>
          <a:off x="0" y="0"/>
          <a:ext cx="0" cy="0"/>
          <a:chOff x="0" y="0"/>
          <a:chExt cx="0" cy="0"/>
        </a:xfrm>
      </p:grpSpPr>
      <p:sp>
        <p:nvSpPr>
          <p:cNvPr id="50" name="Google Shape;50;p5"/>
          <p:cNvSpPr/>
          <p:nvPr/>
        </p:nvSpPr>
        <p:spPr>
          <a:xfrm>
            <a:off x="457200" y="45720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search_FFFFFF.png" id="51" name="Google Shape;51;p5"/>
          <p:cNvPicPr preferRelativeResize="0"/>
          <p:nvPr/>
        </p:nvPicPr>
        <p:blipFill rotWithShape="1">
          <a:blip r:embed="rId3">
            <a:alphaModFix/>
          </a:blip>
          <a:srcRect b="0" l="0" r="0" t="0"/>
          <a:stretch/>
        </p:blipFill>
        <p:spPr>
          <a:xfrm>
            <a:off x="593263" y="593263"/>
            <a:ext cx="294803" cy="294803"/>
          </a:xfrm>
          <a:prstGeom prst="rect">
            <a:avLst/>
          </a:prstGeom>
          <a:noFill/>
          <a:ln>
            <a:noFill/>
          </a:ln>
        </p:spPr>
      </p:pic>
      <p:sp>
        <p:nvSpPr>
          <p:cNvPr id="52" name="Google Shape;52;p5"/>
          <p:cNvSpPr/>
          <p:nvPr/>
        </p:nvSpPr>
        <p:spPr>
          <a:xfrm>
            <a:off x="1207008" y="438912"/>
            <a:ext cx="73152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2400"/>
              <a:buFont typeface="Cambria"/>
              <a:buNone/>
            </a:pPr>
            <a:r>
              <a:rPr b="1" i="0" lang="en-US" sz="2400" u="none" cap="none" strike="noStrike">
                <a:solidFill>
                  <a:srgbClr val="24322F"/>
                </a:solidFill>
                <a:latin typeface="Cambria"/>
                <a:ea typeface="Cambria"/>
                <a:cs typeface="Cambria"/>
                <a:sym typeface="Cambria"/>
              </a:rPr>
              <a:t>Your Environment Audit</a:t>
            </a:r>
            <a:endParaRPr b="0" i="0" sz="2400" u="none" cap="none" strike="noStrike">
              <a:solidFill>
                <a:schemeClr val="dk1"/>
              </a:solidFill>
              <a:latin typeface="Calibri"/>
              <a:ea typeface="Calibri"/>
              <a:cs typeface="Calibri"/>
              <a:sym typeface="Calibri"/>
            </a:endParaRPr>
          </a:p>
        </p:txBody>
      </p:sp>
      <p:sp>
        <p:nvSpPr>
          <p:cNvPr id="53" name="Google Shape;53;p5"/>
          <p:cNvSpPr/>
          <p:nvPr/>
        </p:nvSpPr>
        <p:spPr>
          <a:xfrm>
            <a:off x="1207008" y="822960"/>
            <a:ext cx="731520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65F"/>
              </a:buClr>
              <a:buSzPts val="1250"/>
              <a:buFont typeface="Calibri"/>
              <a:buNone/>
            </a:pPr>
            <a:r>
              <a:rPr b="0" i="1" lang="en-US" sz="1250" u="none" cap="none" strike="noStrike">
                <a:solidFill>
                  <a:srgbClr val="55665F"/>
                </a:solidFill>
                <a:latin typeface="Calibri"/>
                <a:ea typeface="Calibri"/>
                <a:cs typeface="Calibri"/>
                <a:sym typeface="Calibri"/>
              </a:rPr>
              <a:t>Behavior selected: Stress management</a:t>
            </a:r>
            <a:endParaRPr b="0" i="0" sz="1250" u="none" cap="none" strike="noStrike">
              <a:solidFill>
                <a:schemeClr val="dk1"/>
              </a:solidFill>
              <a:latin typeface="Calibri"/>
              <a:ea typeface="Calibri"/>
              <a:cs typeface="Calibri"/>
              <a:sym typeface="Calibri"/>
            </a:endParaRPr>
          </a:p>
        </p:txBody>
      </p:sp>
      <p:sp>
        <p:nvSpPr>
          <p:cNvPr id="54" name="Google Shape;54;p5"/>
          <p:cNvSpPr/>
          <p:nvPr/>
        </p:nvSpPr>
        <p:spPr>
          <a:xfrm>
            <a:off x="457200" y="1508760"/>
            <a:ext cx="5349240" cy="4754880"/>
          </a:xfrm>
          <a:prstGeom prst="roundRect">
            <a:avLst>
              <a:gd fmla="val 1923"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5"/>
          <p:cNvSpPr/>
          <p:nvPr/>
        </p:nvSpPr>
        <p:spPr>
          <a:xfrm>
            <a:off x="731520" y="1828800"/>
            <a:ext cx="457200" cy="457200"/>
          </a:xfrm>
          <a:prstGeom prst="ellipse">
            <a:avLst/>
          </a:prstGeom>
          <a:solidFill>
            <a:srgbClr val="84B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check_FFFFFF.png" id="56" name="Google Shape;56;p5"/>
          <p:cNvPicPr preferRelativeResize="0"/>
          <p:nvPr/>
        </p:nvPicPr>
        <p:blipFill rotWithShape="1">
          <a:blip r:embed="rId4">
            <a:alphaModFix/>
          </a:blip>
          <a:srcRect b="0" l="0" r="0" t="0"/>
          <a:stretch/>
        </p:blipFill>
        <p:spPr>
          <a:xfrm>
            <a:off x="834390" y="1931670"/>
            <a:ext cx="251460" cy="251460"/>
          </a:xfrm>
          <a:prstGeom prst="rect">
            <a:avLst/>
          </a:prstGeom>
          <a:noFill/>
          <a:ln>
            <a:noFill/>
          </a:ln>
        </p:spPr>
      </p:pic>
      <p:sp>
        <p:nvSpPr>
          <p:cNvPr id="57" name="Google Shape;57;p5"/>
          <p:cNvSpPr/>
          <p:nvPr/>
        </p:nvSpPr>
        <p:spPr>
          <a:xfrm>
            <a:off x="1325880" y="1828800"/>
            <a:ext cx="42062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1700"/>
              <a:buFont typeface="Cambria"/>
              <a:buNone/>
            </a:pPr>
            <a:r>
              <a:rPr b="1" i="0" lang="en-US" sz="1700" u="none" cap="none" strike="noStrike">
                <a:solidFill>
                  <a:srgbClr val="24322F"/>
                </a:solidFill>
                <a:latin typeface="Cambria"/>
                <a:ea typeface="Cambria"/>
                <a:cs typeface="Cambria"/>
                <a:sym typeface="Cambria"/>
              </a:rPr>
              <a:t>What Currently Supports It</a:t>
            </a:r>
            <a:endParaRPr b="0" i="0" sz="1700" u="none" cap="none" strike="noStrike">
              <a:solidFill>
                <a:schemeClr val="dk1"/>
              </a:solidFill>
              <a:latin typeface="Calibri"/>
              <a:ea typeface="Calibri"/>
              <a:cs typeface="Calibri"/>
              <a:sym typeface="Calibri"/>
            </a:endParaRPr>
          </a:p>
        </p:txBody>
      </p:sp>
      <p:sp>
        <p:nvSpPr>
          <p:cNvPr id="58" name="Google Shape;58;p5"/>
          <p:cNvSpPr/>
          <p:nvPr/>
        </p:nvSpPr>
        <p:spPr>
          <a:xfrm>
            <a:off x="777240" y="2514600"/>
            <a:ext cx="4709160" cy="3474720"/>
          </a:xfrm>
          <a:prstGeom prst="rect">
            <a:avLst/>
          </a:prstGeom>
          <a:noFill/>
          <a:ln>
            <a:noFill/>
          </a:ln>
        </p:spPr>
        <p:txBody>
          <a:bodyPr anchorCtr="0" anchor="t" bIns="0" lIns="0" spcFirstLastPara="1" rIns="0" wrap="square" tIns="0">
            <a:noAutofit/>
          </a:bodyPr>
          <a:lstStyle/>
          <a:p>
            <a:pPr indent="-177800" lvl="0" marL="177800" marR="0" rtl="0" algn="l">
              <a:lnSpc>
                <a:spcPct val="120000"/>
              </a:lnSpc>
              <a:spcBef>
                <a:spcPts val="0"/>
              </a:spcBef>
              <a:spcAft>
                <a:spcPts val="0"/>
              </a:spcAft>
              <a:buClr>
                <a:srgbClr val="24322F"/>
              </a:buClr>
              <a:buSzPts val="1400"/>
              <a:buFont typeface="Calibri"/>
              <a:buChar char="•"/>
            </a:pPr>
            <a:r>
              <a:rPr b="0" i="0" lang="en-US" sz="1400" u="none" cap="none" strike="noStrike">
                <a:solidFill>
                  <a:srgbClr val="24322F"/>
                </a:solidFill>
                <a:latin typeface="Calibri"/>
                <a:ea typeface="Calibri"/>
                <a:cs typeface="Calibri"/>
                <a:sym typeface="Calibri"/>
              </a:rPr>
              <a:t>A consistent morning routine that builds movement in before the workday starts</a:t>
            </a:r>
            <a:endParaRPr b="0" i="0" sz="1400" u="none" cap="none" strike="noStrike">
              <a:solidFill>
                <a:schemeClr val="dk1"/>
              </a:solidFill>
              <a:latin typeface="Calibri"/>
              <a:ea typeface="Calibri"/>
              <a:cs typeface="Calibri"/>
              <a:sym typeface="Calibri"/>
            </a:endParaRPr>
          </a:p>
          <a:p>
            <a:pPr indent="-177800" lvl="0" marL="177800" marR="0" rtl="0" algn="l">
              <a:lnSpc>
                <a:spcPct val="120000"/>
              </a:lnSpc>
              <a:spcBef>
                <a:spcPts val="1200"/>
              </a:spcBef>
              <a:spcAft>
                <a:spcPts val="0"/>
              </a:spcAft>
              <a:buClr>
                <a:srgbClr val="24322F"/>
              </a:buClr>
              <a:buSzPts val="1400"/>
              <a:buFont typeface="Calibri"/>
              <a:buChar char="•"/>
            </a:pPr>
            <a:r>
              <a:rPr b="0" i="0" lang="en-US" sz="1400" u="none" cap="none" strike="noStrike">
                <a:solidFill>
                  <a:srgbClr val="24322F"/>
                </a:solidFill>
                <a:latin typeface="Calibri"/>
                <a:ea typeface="Calibri"/>
                <a:cs typeface="Calibri"/>
                <a:sym typeface="Calibri"/>
              </a:rPr>
              <a:t>A physically active job, which provides a natural built-in outlet for stress</a:t>
            </a:r>
            <a:endParaRPr b="0" i="0" sz="1400" u="none" cap="none" strike="noStrike">
              <a:solidFill>
                <a:schemeClr val="dk1"/>
              </a:solidFill>
              <a:latin typeface="Calibri"/>
              <a:ea typeface="Calibri"/>
              <a:cs typeface="Calibri"/>
              <a:sym typeface="Calibri"/>
            </a:endParaRPr>
          </a:p>
          <a:p>
            <a:pPr indent="-177800" lvl="0" marL="177800" marR="0" rtl="0" algn="l">
              <a:lnSpc>
                <a:spcPct val="120000"/>
              </a:lnSpc>
              <a:spcBef>
                <a:spcPts val="1200"/>
              </a:spcBef>
              <a:spcAft>
                <a:spcPts val="0"/>
              </a:spcAft>
              <a:buClr>
                <a:srgbClr val="24322F"/>
              </a:buClr>
              <a:buSzPts val="1400"/>
              <a:buFont typeface="Calibri"/>
              <a:buChar char="•"/>
            </a:pPr>
            <a:r>
              <a:rPr b="0" i="0" lang="en-US" sz="1400" u="none" cap="none" strike="noStrike">
                <a:solidFill>
                  <a:srgbClr val="24322F"/>
                </a:solidFill>
                <a:latin typeface="Calibri"/>
                <a:ea typeface="Calibri"/>
                <a:cs typeface="Calibri"/>
                <a:sym typeface="Calibri"/>
              </a:rPr>
              <a:t>Natural light and an uncluttered space set aside for planning and admin work</a:t>
            </a:r>
            <a:endParaRPr b="0" i="0" sz="1400" u="none" cap="none" strike="noStrike">
              <a:solidFill>
                <a:schemeClr val="dk1"/>
              </a:solidFill>
              <a:latin typeface="Calibri"/>
              <a:ea typeface="Calibri"/>
              <a:cs typeface="Calibri"/>
              <a:sym typeface="Calibri"/>
            </a:endParaRPr>
          </a:p>
          <a:p>
            <a:pPr indent="-177800" lvl="0" marL="177800" marR="0" rtl="0" algn="l">
              <a:lnSpc>
                <a:spcPct val="120000"/>
              </a:lnSpc>
              <a:spcBef>
                <a:spcPts val="1200"/>
              </a:spcBef>
              <a:spcAft>
                <a:spcPts val="0"/>
              </a:spcAft>
              <a:buClr>
                <a:srgbClr val="24322F"/>
              </a:buClr>
              <a:buSzPts val="1400"/>
              <a:buFont typeface="Calibri"/>
              <a:buChar char="•"/>
            </a:pPr>
            <a:r>
              <a:rPr lang="en-US">
                <a:solidFill>
                  <a:srgbClr val="24322F"/>
                </a:solidFill>
                <a:latin typeface="Calibri"/>
                <a:ea typeface="Calibri"/>
                <a:cs typeface="Calibri"/>
                <a:sym typeface="Calibri"/>
              </a:rPr>
              <a:t>Some</a:t>
            </a:r>
            <a:r>
              <a:rPr b="0" i="0" lang="en-US" sz="1400" u="none" cap="none" strike="noStrike">
                <a:solidFill>
                  <a:srgbClr val="24322F"/>
                </a:solidFill>
                <a:latin typeface="Calibri"/>
                <a:ea typeface="Calibri"/>
                <a:cs typeface="Calibri"/>
                <a:sym typeface="Calibri"/>
              </a:rPr>
              <a:t> control over my own daily schedule, allowing built-in breaks when needed</a:t>
            </a:r>
            <a:endParaRPr b="0" i="0" sz="1400" u="none" cap="none" strike="noStrike">
              <a:solidFill>
                <a:schemeClr val="dk1"/>
              </a:solidFill>
              <a:latin typeface="Calibri"/>
              <a:ea typeface="Calibri"/>
              <a:cs typeface="Calibri"/>
              <a:sym typeface="Calibri"/>
            </a:endParaRPr>
          </a:p>
        </p:txBody>
      </p:sp>
      <p:sp>
        <p:nvSpPr>
          <p:cNvPr id="59" name="Google Shape;59;p5"/>
          <p:cNvSpPr/>
          <p:nvPr/>
        </p:nvSpPr>
        <p:spPr>
          <a:xfrm>
            <a:off x="6355080" y="1508760"/>
            <a:ext cx="5349240" cy="4754880"/>
          </a:xfrm>
          <a:prstGeom prst="roundRect">
            <a:avLst>
              <a:gd fmla="val 1923"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p:nvPr/>
        </p:nvSpPr>
        <p:spPr>
          <a:xfrm>
            <a:off x="6629400" y="1828800"/>
            <a:ext cx="457200" cy="457200"/>
          </a:xfrm>
          <a:prstGeom prst="ellipse">
            <a:avLst/>
          </a:prstGeom>
          <a:solidFill>
            <a:srgbClr val="C97B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xcircle_FFFFFF.png" id="61" name="Google Shape;61;p5"/>
          <p:cNvPicPr preferRelativeResize="0"/>
          <p:nvPr/>
        </p:nvPicPr>
        <p:blipFill rotWithShape="1">
          <a:blip r:embed="rId5">
            <a:alphaModFix/>
          </a:blip>
          <a:srcRect b="0" l="0" r="0" t="0"/>
          <a:stretch/>
        </p:blipFill>
        <p:spPr>
          <a:xfrm>
            <a:off x="6732270" y="1931670"/>
            <a:ext cx="251460" cy="251460"/>
          </a:xfrm>
          <a:prstGeom prst="rect">
            <a:avLst/>
          </a:prstGeom>
          <a:noFill/>
          <a:ln>
            <a:noFill/>
          </a:ln>
        </p:spPr>
      </p:pic>
      <p:sp>
        <p:nvSpPr>
          <p:cNvPr id="62" name="Google Shape;62;p5"/>
          <p:cNvSpPr/>
          <p:nvPr/>
        </p:nvSpPr>
        <p:spPr>
          <a:xfrm>
            <a:off x="7223760" y="1828800"/>
            <a:ext cx="42062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1700"/>
              <a:buFont typeface="Cambria"/>
              <a:buNone/>
            </a:pPr>
            <a:r>
              <a:rPr b="1" i="0" lang="en-US" sz="1700" u="none" cap="none" strike="noStrike">
                <a:solidFill>
                  <a:srgbClr val="24322F"/>
                </a:solidFill>
                <a:latin typeface="Cambria"/>
                <a:ea typeface="Cambria"/>
                <a:cs typeface="Cambria"/>
                <a:sym typeface="Cambria"/>
              </a:rPr>
              <a:t>What Makes It Harder</a:t>
            </a:r>
            <a:endParaRPr b="0" i="0" sz="1700" u="none" cap="none" strike="noStrike">
              <a:solidFill>
                <a:schemeClr val="dk1"/>
              </a:solidFill>
              <a:latin typeface="Calibri"/>
              <a:ea typeface="Calibri"/>
              <a:cs typeface="Calibri"/>
              <a:sym typeface="Calibri"/>
            </a:endParaRPr>
          </a:p>
        </p:txBody>
      </p:sp>
      <p:sp>
        <p:nvSpPr>
          <p:cNvPr id="63" name="Google Shape;63;p5"/>
          <p:cNvSpPr/>
          <p:nvPr/>
        </p:nvSpPr>
        <p:spPr>
          <a:xfrm>
            <a:off x="6675120" y="2514600"/>
            <a:ext cx="4709160" cy="3474720"/>
          </a:xfrm>
          <a:prstGeom prst="rect">
            <a:avLst/>
          </a:prstGeom>
          <a:noFill/>
          <a:ln>
            <a:noFill/>
          </a:ln>
        </p:spPr>
        <p:txBody>
          <a:bodyPr anchorCtr="0" anchor="t" bIns="0" lIns="0" spcFirstLastPara="1" rIns="0" wrap="square" tIns="0">
            <a:noAutofit/>
          </a:bodyPr>
          <a:lstStyle/>
          <a:p>
            <a:pPr indent="-177800" lvl="0" marL="177800" marR="0" rtl="0" algn="l">
              <a:lnSpc>
                <a:spcPct val="120000"/>
              </a:lnSpc>
              <a:spcBef>
                <a:spcPts val="0"/>
              </a:spcBef>
              <a:spcAft>
                <a:spcPts val="0"/>
              </a:spcAft>
              <a:buClr>
                <a:srgbClr val="24322F"/>
              </a:buClr>
              <a:buSzPts val="1400"/>
              <a:buFont typeface="Calibri"/>
              <a:buChar char="•"/>
            </a:pPr>
            <a:r>
              <a:rPr b="0" i="0" lang="en-US" sz="1400" u="none" cap="none" strike="noStrike">
                <a:solidFill>
                  <a:srgbClr val="24322F"/>
                </a:solidFill>
                <a:latin typeface="Calibri"/>
                <a:ea typeface="Calibri"/>
                <a:cs typeface="Calibri"/>
                <a:sym typeface="Calibri"/>
              </a:rPr>
              <a:t>An irregular schedule</a:t>
            </a:r>
            <a:r>
              <a:rPr lang="en-US">
                <a:solidFill>
                  <a:srgbClr val="24322F"/>
                </a:solidFill>
                <a:latin typeface="Calibri"/>
                <a:ea typeface="Calibri"/>
                <a:cs typeface="Calibri"/>
                <a:sym typeface="Calibri"/>
              </a:rPr>
              <a:t>,</a:t>
            </a:r>
            <a:r>
              <a:rPr b="0" i="0" lang="en-US" sz="1400" u="none" cap="none" strike="noStrike">
                <a:solidFill>
                  <a:srgbClr val="24322F"/>
                </a:solidFill>
                <a:latin typeface="Calibri"/>
                <a:ea typeface="Calibri"/>
                <a:cs typeface="Calibri"/>
                <a:sym typeface="Calibri"/>
              </a:rPr>
              <a:t> early morning and evening client sessions fragment the day</a:t>
            </a:r>
            <a:endParaRPr b="0" i="0" sz="1400" u="none" cap="none" strike="noStrike">
              <a:solidFill>
                <a:schemeClr val="dk1"/>
              </a:solidFill>
              <a:latin typeface="Calibri"/>
              <a:ea typeface="Calibri"/>
              <a:cs typeface="Calibri"/>
              <a:sym typeface="Calibri"/>
            </a:endParaRPr>
          </a:p>
          <a:p>
            <a:pPr indent="-177800" lvl="0" marL="177800" marR="0" rtl="0" algn="l">
              <a:lnSpc>
                <a:spcPct val="120000"/>
              </a:lnSpc>
              <a:spcBef>
                <a:spcPts val="1200"/>
              </a:spcBef>
              <a:spcAft>
                <a:spcPts val="0"/>
              </a:spcAft>
              <a:buClr>
                <a:srgbClr val="24322F"/>
              </a:buClr>
              <a:buSzPts val="1400"/>
              <a:buFont typeface="Calibri"/>
              <a:buChar char="•"/>
            </a:pPr>
            <a:r>
              <a:rPr b="0" i="0" lang="en-US" sz="1400" u="none" cap="none" strike="noStrike">
                <a:solidFill>
                  <a:srgbClr val="24322F"/>
                </a:solidFill>
                <a:latin typeface="Calibri"/>
                <a:ea typeface="Calibri"/>
                <a:cs typeface="Calibri"/>
                <a:sym typeface="Calibri"/>
              </a:rPr>
              <a:t>A phone that's always reachable, making it hard to mentally clock out from work</a:t>
            </a:r>
            <a:endParaRPr b="0" i="0" sz="1400" u="none" cap="none" strike="noStrike">
              <a:solidFill>
                <a:schemeClr val="dk1"/>
              </a:solidFill>
              <a:latin typeface="Calibri"/>
              <a:ea typeface="Calibri"/>
              <a:cs typeface="Calibri"/>
              <a:sym typeface="Calibri"/>
            </a:endParaRPr>
          </a:p>
          <a:p>
            <a:pPr indent="-177800" lvl="0" marL="177800" marR="0" rtl="0" algn="l">
              <a:lnSpc>
                <a:spcPct val="120000"/>
              </a:lnSpc>
              <a:spcBef>
                <a:spcPts val="1200"/>
              </a:spcBef>
              <a:spcAft>
                <a:spcPts val="0"/>
              </a:spcAft>
              <a:buClr>
                <a:srgbClr val="24322F"/>
              </a:buClr>
              <a:buSzPts val="1400"/>
              <a:buFont typeface="Calibri"/>
              <a:buChar char="•"/>
            </a:pPr>
            <a:r>
              <a:rPr b="0" i="0" lang="en-US" sz="1400" u="none" cap="none" strike="noStrike">
                <a:solidFill>
                  <a:srgbClr val="24322F"/>
                </a:solidFill>
                <a:latin typeface="Calibri"/>
                <a:ea typeface="Calibri"/>
                <a:cs typeface="Calibri"/>
                <a:sym typeface="Calibri"/>
              </a:rPr>
              <a:t>Admin, programming, and content tasks piling up with no natural stopping cue</a:t>
            </a:r>
            <a:endParaRPr b="0" i="0" sz="1400" u="none" cap="none" strike="noStrike">
              <a:solidFill>
                <a:schemeClr val="dk1"/>
              </a:solidFill>
              <a:latin typeface="Calibri"/>
              <a:ea typeface="Calibri"/>
              <a:cs typeface="Calibri"/>
              <a:sym typeface="Calibri"/>
            </a:endParaRPr>
          </a:p>
          <a:p>
            <a:pPr indent="-177800" lvl="0" marL="177800" marR="0" rtl="0" algn="l">
              <a:lnSpc>
                <a:spcPct val="120000"/>
              </a:lnSpc>
              <a:spcBef>
                <a:spcPts val="1200"/>
              </a:spcBef>
              <a:spcAft>
                <a:spcPts val="0"/>
              </a:spcAft>
              <a:buClr>
                <a:srgbClr val="24322F"/>
              </a:buClr>
              <a:buSzPts val="1400"/>
              <a:buFont typeface="Calibri"/>
              <a:buChar char="•"/>
            </a:pPr>
            <a:r>
              <a:rPr b="0" i="0" lang="en-US" sz="1400" u="none" cap="none" strike="noStrike">
                <a:solidFill>
                  <a:srgbClr val="24322F"/>
                </a:solidFill>
                <a:latin typeface="Calibri"/>
                <a:ea typeface="Calibri"/>
                <a:cs typeface="Calibri"/>
                <a:sym typeface="Calibri"/>
              </a:rPr>
              <a:t>Absorbing other people's stress and energy all day with no</a:t>
            </a:r>
            <a:r>
              <a:rPr lang="en-US">
                <a:solidFill>
                  <a:srgbClr val="24322F"/>
                </a:solidFill>
                <a:latin typeface="Calibri"/>
                <a:ea typeface="Calibri"/>
                <a:cs typeface="Calibri"/>
                <a:sym typeface="Calibri"/>
              </a:rPr>
              <a:t> </a:t>
            </a:r>
            <a:r>
              <a:rPr b="0" i="0" lang="en-US" sz="1400" u="none" cap="none" strike="noStrike">
                <a:solidFill>
                  <a:srgbClr val="24322F"/>
                </a:solidFill>
                <a:latin typeface="Calibri"/>
                <a:ea typeface="Calibri"/>
                <a:cs typeface="Calibri"/>
                <a:sym typeface="Calibri"/>
              </a:rPr>
              <a:t>reset between it</a:t>
            </a:r>
            <a:endParaRPr b="0" i="0" sz="1400" u="none" cap="none" strike="noStrike">
              <a:solidFill>
                <a:schemeClr val="dk1"/>
              </a:solidFill>
              <a:latin typeface="Calibri"/>
              <a:ea typeface="Calibri"/>
              <a:cs typeface="Calibri"/>
              <a:sym typeface="Calibri"/>
            </a:endParaRPr>
          </a:p>
        </p:txBody>
      </p:sp>
      <p:sp>
        <p:nvSpPr>
          <p:cNvPr id="64" name="Google Shape;64;p5"/>
          <p:cNvSpPr/>
          <p:nvPr/>
        </p:nvSpPr>
        <p:spPr>
          <a:xfrm>
            <a:off x="457200" y="6547104"/>
            <a:ext cx="5486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Environment Audit  ·  Stress Management</a:t>
            </a:r>
            <a:endParaRPr b="0" i="0" sz="950" u="none" cap="none" strike="noStrike">
              <a:solidFill>
                <a:schemeClr val="dk1"/>
              </a:solidFill>
              <a:latin typeface="Calibri"/>
              <a:ea typeface="Calibri"/>
              <a:cs typeface="Calibri"/>
              <a:sym typeface="Calibri"/>
            </a:endParaRPr>
          </a:p>
        </p:txBody>
      </p:sp>
      <p:sp>
        <p:nvSpPr>
          <p:cNvPr id="65" name="Google Shape;65;p5"/>
          <p:cNvSpPr/>
          <p:nvPr/>
        </p:nvSpPr>
        <p:spPr>
          <a:xfrm>
            <a:off x="11274552" y="6547104"/>
            <a:ext cx="4572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3</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0" name="Shape 70"/>
        <p:cNvGrpSpPr/>
        <p:nvPr/>
      </p:nvGrpSpPr>
      <p:grpSpPr>
        <a:xfrm>
          <a:off x="0" y="0"/>
          <a:ext cx="0" cy="0"/>
          <a:chOff x="0" y="0"/>
          <a:chExt cx="0" cy="0"/>
        </a:xfrm>
      </p:grpSpPr>
      <p:sp>
        <p:nvSpPr>
          <p:cNvPr id="71" name="Google Shape;71;p6"/>
          <p:cNvSpPr/>
          <p:nvPr/>
        </p:nvSpPr>
        <p:spPr>
          <a:xfrm>
            <a:off x="457200" y="45720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bell_FFFFFF.png" id="72" name="Google Shape;72;p6"/>
          <p:cNvPicPr preferRelativeResize="0"/>
          <p:nvPr/>
        </p:nvPicPr>
        <p:blipFill rotWithShape="1">
          <a:blip r:embed="rId3">
            <a:alphaModFix/>
          </a:blip>
          <a:srcRect b="0" l="0" r="0" t="0"/>
          <a:stretch/>
        </p:blipFill>
        <p:spPr>
          <a:xfrm>
            <a:off x="593263" y="593263"/>
            <a:ext cx="294803" cy="294803"/>
          </a:xfrm>
          <a:prstGeom prst="rect">
            <a:avLst/>
          </a:prstGeom>
          <a:noFill/>
          <a:ln>
            <a:noFill/>
          </a:ln>
        </p:spPr>
      </p:pic>
      <p:sp>
        <p:nvSpPr>
          <p:cNvPr id="73" name="Google Shape;73;p6"/>
          <p:cNvSpPr/>
          <p:nvPr/>
        </p:nvSpPr>
        <p:spPr>
          <a:xfrm>
            <a:off x="1207008" y="438912"/>
            <a:ext cx="8229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2400"/>
              <a:buFont typeface="Cambria"/>
              <a:buNone/>
            </a:pPr>
            <a:r>
              <a:rPr b="1" i="0" lang="en-US" sz="2400" u="none" cap="none" strike="noStrike">
                <a:solidFill>
                  <a:srgbClr val="24322F"/>
                </a:solidFill>
                <a:latin typeface="Cambria"/>
                <a:ea typeface="Cambria"/>
                <a:cs typeface="Cambria"/>
                <a:sym typeface="Cambria"/>
              </a:rPr>
              <a:t>Cues and Triggers</a:t>
            </a:r>
            <a:endParaRPr b="0" i="0" sz="2400" u="none" cap="none" strike="noStrike">
              <a:solidFill>
                <a:schemeClr val="dk1"/>
              </a:solidFill>
              <a:latin typeface="Calibri"/>
              <a:ea typeface="Calibri"/>
              <a:cs typeface="Calibri"/>
              <a:sym typeface="Calibri"/>
            </a:endParaRPr>
          </a:p>
        </p:txBody>
      </p:sp>
      <p:sp>
        <p:nvSpPr>
          <p:cNvPr id="74" name="Google Shape;74;p6"/>
          <p:cNvSpPr/>
          <p:nvPr/>
        </p:nvSpPr>
        <p:spPr>
          <a:xfrm>
            <a:off x="1207008" y="822960"/>
            <a:ext cx="822960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65F"/>
              </a:buClr>
              <a:buSzPts val="1250"/>
              <a:buFont typeface="Calibri"/>
              <a:buNone/>
            </a:pPr>
            <a:r>
              <a:rPr b="0" i="1" lang="en-US" sz="1250" u="none" cap="none" strike="noStrike">
                <a:solidFill>
                  <a:srgbClr val="55665F"/>
                </a:solidFill>
                <a:latin typeface="Calibri"/>
                <a:ea typeface="Calibri"/>
                <a:cs typeface="Calibri"/>
                <a:sym typeface="Calibri"/>
              </a:rPr>
              <a:t>Everyday signals that steer my choices before I've thought about it</a:t>
            </a:r>
            <a:endParaRPr b="0" i="0" sz="1250" u="none" cap="none" strike="noStrike">
              <a:solidFill>
                <a:schemeClr val="dk1"/>
              </a:solidFill>
              <a:latin typeface="Calibri"/>
              <a:ea typeface="Calibri"/>
              <a:cs typeface="Calibri"/>
              <a:sym typeface="Calibri"/>
            </a:endParaRPr>
          </a:p>
        </p:txBody>
      </p:sp>
      <p:sp>
        <p:nvSpPr>
          <p:cNvPr id="75" name="Google Shape;75;p6"/>
          <p:cNvSpPr/>
          <p:nvPr/>
        </p:nvSpPr>
        <p:spPr>
          <a:xfrm>
            <a:off x="457200" y="1691640"/>
            <a:ext cx="5440680" cy="2148840"/>
          </a:xfrm>
          <a:prstGeom prst="roundRect">
            <a:avLst>
              <a:gd fmla="val 4255"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6"/>
          <p:cNvSpPr/>
          <p:nvPr/>
        </p:nvSpPr>
        <p:spPr>
          <a:xfrm>
            <a:off x="731520" y="196596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phone_FFFFFF.png" id="77" name="Google Shape;77;p6"/>
          <p:cNvPicPr preferRelativeResize="0"/>
          <p:nvPr/>
        </p:nvPicPr>
        <p:blipFill rotWithShape="1">
          <a:blip r:embed="rId4">
            <a:alphaModFix/>
          </a:blip>
          <a:srcRect b="0" l="0" r="0" t="0"/>
          <a:stretch/>
        </p:blipFill>
        <p:spPr>
          <a:xfrm>
            <a:off x="867583" y="2102023"/>
            <a:ext cx="294803" cy="294803"/>
          </a:xfrm>
          <a:prstGeom prst="rect">
            <a:avLst/>
          </a:prstGeom>
          <a:noFill/>
          <a:ln>
            <a:noFill/>
          </a:ln>
        </p:spPr>
      </p:pic>
      <p:sp>
        <p:nvSpPr>
          <p:cNvPr id="78" name="Google Shape;78;p6"/>
          <p:cNvSpPr/>
          <p:nvPr/>
        </p:nvSpPr>
        <p:spPr>
          <a:xfrm>
            <a:off x="1463040" y="1965960"/>
            <a:ext cx="416052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1550"/>
              <a:buFont typeface="Cambria"/>
              <a:buNone/>
            </a:pPr>
            <a:r>
              <a:rPr b="1" i="0" lang="en-US" sz="1550" u="none" cap="none" strike="noStrike">
                <a:solidFill>
                  <a:srgbClr val="24322F"/>
                </a:solidFill>
                <a:latin typeface="Cambria"/>
                <a:ea typeface="Cambria"/>
                <a:cs typeface="Cambria"/>
                <a:sym typeface="Cambria"/>
              </a:rPr>
              <a:t>Phone Notifications</a:t>
            </a:r>
            <a:endParaRPr b="0" i="0" sz="1550" u="none" cap="none" strike="noStrike">
              <a:solidFill>
                <a:schemeClr val="dk1"/>
              </a:solidFill>
              <a:latin typeface="Calibri"/>
              <a:ea typeface="Calibri"/>
              <a:cs typeface="Calibri"/>
              <a:sym typeface="Calibri"/>
            </a:endParaRPr>
          </a:p>
        </p:txBody>
      </p:sp>
      <p:sp>
        <p:nvSpPr>
          <p:cNvPr id="79" name="Google Shape;79;p6"/>
          <p:cNvSpPr/>
          <p:nvPr/>
        </p:nvSpPr>
        <p:spPr>
          <a:xfrm>
            <a:off x="777240" y="2560320"/>
            <a:ext cx="4800600" cy="10972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55665F"/>
              </a:buClr>
              <a:buSzPts val="1250"/>
              <a:buFont typeface="Calibri"/>
              <a:buNone/>
            </a:pPr>
            <a:r>
              <a:rPr b="0" i="0" lang="en-US" sz="1250" u="none" cap="none" strike="noStrike">
                <a:solidFill>
                  <a:srgbClr val="55665F"/>
                </a:solidFill>
                <a:latin typeface="Calibri"/>
                <a:ea typeface="Calibri"/>
                <a:cs typeface="Calibri"/>
                <a:sym typeface="Calibri"/>
              </a:rPr>
              <a:t>Client texts and emails throughout the day trigger an immediate context-switch and a small spike in stress, even during personal time.</a:t>
            </a:r>
            <a:endParaRPr b="0" i="0" sz="1250" u="none" cap="none" strike="noStrike">
              <a:solidFill>
                <a:schemeClr val="dk1"/>
              </a:solidFill>
              <a:latin typeface="Calibri"/>
              <a:ea typeface="Calibri"/>
              <a:cs typeface="Calibri"/>
              <a:sym typeface="Calibri"/>
            </a:endParaRPr>
          </a:p>
        </p:txBody>
      </p:sp>
      <p:sp>
        <p:nvSpPr>
          <p:cNvPr id="80" name="Google Shape;80;p6"/>
          <p:cNvSpPr/>
          <p:nvPr/>
        </p:nvSpPr>
        <p:spPr>
          <a:xfrm>
            <a:off x="6263640" y="1691640"/>
            <a:ext cx="5440680" cy="2148840"/>
          </a:xfrm>
          <a:prstGeom prst="roundRect">
            <a:avLst>
              <a:gd fmla="val 4255"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6"/>
          <p:cNvSpPr/>
          <p:nvPr/>
        </p:nvSpPr>
        <p:spPr>
          <a:xfrm>
            <a:off x="6537960" y="196596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layers_FFFFFF.png" id="82" name="Google Shape;82;p6"/>
          <p:cNvPicPr preferRelativeResize="0"/>
          <p:nvPr/>
        </p:nvPicPr>
        <p:blipFill rotWithShape="1">
          <a:blip r:embed="rId5">
            <a:alphaModFix/>
          </a:blip>
          <a:srcRect b="0" l="0" r="0" t="0"/>
          <a:stretch/>
        </p:blipFill>
        <p:spPr>
          <a:xfrm>
            <a:off x="6674023" y="2102023"/>
            <a:ext cx="294803" cy="294803"/>
          </a:xfrm>
          <a:prstGeom prst="rect">
            <a:avLst/>
          </a:prstGeom>
          <a:noFill/>
          <a:ln>
            <a:noFill/>
          </a:ln>
        </p:spPr>
      </p:pic>
      <p:sp>
        <p:nvSpPr>
          <p:cNvPr id="83" name="Google Shape;83;p6"/>
          <p:cNvSpPr/>
          <p:nvPr/>
        </p:nvSpPr>
        <p:spPr>
          <a:xfrm>
            <a:off x="7269480" y="1965960"/>
            <a:ext cx="416052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1550"/>
              <a:buFont typeface="Cambria"/>
              <a:buNone/>
            </a:pPr>
            <a:r>
              <a:rPr b="1" i="0" lang="en-US" sz="1550" u="none" cap="none" strike="noStrike">
                <a:solidFill>
                  <a:srgbClr val="24322F"/>
                </a:solidFill>
                <a:latin typeface="Cambria"/>
                <a:ea typeface="Cambria"/>
                <a:cs typeface="Cambria"/>
                <a:sym typeface="Cambria"/>
              </a:rPr>
              <a:t>A Cluttered Desk</a:t>
            </a:r>
            <a:endParaRPr b="0" i="0" sz="1550" u="none" cap="none" strike="noStrike">
              <a:solidFill>
                <a:schemeClr val="dk1"/>
              </a:solidFill>
              <a:latin typeface="Calibri"/>
              <a:ea typeface="Calibri"/>
              <a:cs typeface="Calibri"/>
              <a:sym typeface="Calibri"/>
            </a:endParaRPr>
          </a:p>
        </p:txBody>
      </p:sp>
      <p:sp>
        <p:nvSpPr>
          <p:cNvPr id="84" name="Google Shape;84;p6"/>
          <p:cNvSpPr/>
          <p:nvPr/>
        </p:nvSpPr>
        <p:spPr>
          <a:xfrm>
            <a:off x="6583680" y="2560320"/>
            <a:ext cx="4800600" cy="10972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55665F"/>
              </a:buClr>
              <a:buSzPts val="1250"/>
              <a:buFont typeface="Calibri"/>
              <a:buNone/>
            </a:pPr>
            <a:r>
              <a:rPr b="0" i="0" lang="en-US" sz="1250" u="none" cap="none" strike="noStrike">
                <a:solidFill>
                  <a:srgbClr val="55665F"/>
                </a:solidFill>
                <a:latin typeface="Calibri"/>
                <a:ea typeface="Calibri"/>
                <a:cs typeface="Calibri"/>
                <a:sym typeface="Calibri"/>
              </a:rPr>
              <a:t>A messy workspace left over from a busy session block mirrors and amplifies a scattered, stressed mental state.</a:t>
            </a:r>
            <a:endParaRPr b="0" i="0" sz="1250" u="none" cap="none" strike="noStrike">
              <a:solidFill>
                <a:schemeClr val="dk1"/>
              </a:solidFill>
              <a:latin typeface="Calibri"/>
              <a:ea typeface="Calibri"/>
              <a:cs typeface="Calibri"/>
              <a:sym typeface="Calibri"/>
            </a:endParaRPr>
          </a:p>
        </p:txBody>
      </p:sp>
      <p:sp>
        <p:nvSpPr>
          <p:cNvPr id="85" name="Google Shape;85;p6"/>
          <p:cNvSpPr/>
          <p:nvPr/>
        </p:nvSpPr>
        <p:spPr>
          <a:xfrm>
            <a:off x="457200" y="4069080"/>
            <a:ext cx="5440680" cy="2148840"/>
          </a:xfrm>
          <a:prstGeom prst="roundRect">
            <a:avLst>
              <a:gd fmla="val 4255"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6"/>
          <p:cNvSpPr/>
          <p:nvPr/>
        </p:nvSpPr>
        <p:spPr>
          <a:xfrm>
            <a:off x="731520" y="434340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clock_FFFFFF.png" id="87" name="Google Shape;87;p6"/>
          <p:cNvPicPr preferRelativeResize="0"/>
          <p:nvPr/>
        </p:nvPicPr>
        <p:blipFill rotWithShape="1">
          <a:blip r:embed="rId6">
            <a:alphaModFix/>
          </a:blip>
          <a:srcRect b="0" l="0" r="0" t="0"/>
          <a:stretch/>
        </p:blipFill>
        <p:spPr>
          <a:xfrm>
            <a:off x="867583" y="4479463"/>
            <a:ext cx="294803" cy="294803"/>
          </a:xfrm>
          <a:prstGeom prst="rect">
            <a:avLst/>
          </a:prstGeom>
          <a:noFill/>
          <a:ln>
            <a:noFill/>
          </a:ln>
        </p:spPr>
      </p:pic>
      <p:sp>
        <p:nvSpPr>
          <p:cNvPr id="88" name="Google Shape;88;p6"/>
          <p:cNvSpPr/>
          <p:nvPr/>
        </p:nvSpPr>
        <p:spPr>
          <a:xfrm>
            <a:off x="1463040" y="4343400"/>
            <a:ext cx="416052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1550"/>
              <a:buFont typeface="Cambria"/>
              <a:buNone/>
            </a:pPr>
            <a:r>
              <a:rPr b="1" i="0" lang="en-US" sz="1550" u="none" cap="none" strike="noStrike">
                <a:solidFill>
                  <a:srgbClr val="24322F"/>
                </a:solidFill>
                <a:latin typeface="Cambria"/>
                <a:ea typeface="Cambria"/>
                <a:cs typeface="Cambria"/>
                <a:sym typeface="Cambria"/>
              </a:rPr>
              <a:t>Time of Day / Schedule Gaps</a:t>
            </a:r>
            <a:endParaRPr b="0" i="0" sz="1550" u="none" cap="none" strike="noStrike">
              <a:solidFill>
                <a:schemeClr val="dk1"/>
              </a:solidFill>
              <a:latin typeface="Calibri"/>
              <a:ea typeface="Calibri"/>
              <a:cs typeface="Calibri"/>
              <a:sym typeface="Calibri"/>
            </a:endParaRPr>
          </a:p>
        </p:txBody>
      </p:sp>
      <p:sp>
        <p:nvSpPr>
          <p:cNvPr id="89" name="Google Shape;89;p6"/>
          <p:cNvSpPr/>
          <p:nvPr/>
        </p:nvSpPr>
        <p:spPr>
          <a:xfrm>
            <a:off x="777240" y="4937760"/>
            <a:ext cx="4800600" cy="10972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55665F"/>
              </a:buClr>
              <a:buSzPts val="1250"/>
              <a:buFont typeface="Calibri"/>
              <a:buNone/>
            </a:pPr>
            <a:r>
              <a:rPr b="0" i="0" lang="en-US" sz="1250" u="none" cap="none" strike="noStrike">
                <a:solidFill>
                  <a:srgbClr val="55665F"/>
                </a:solidFill>
                <a:latin typeface="Calibri"/>
                <a:ea typeface="Calibri"/>
                <a:cs typeface="Calibri"/>
                <a:sym typeface="Calibri"/>
              </a:rPr>
              <a:t>Back-to-back early and late sessions with no clear “end” cue make it hard to signal the brain that the workday is over.</a:t>
            </a:r>
            <a:endParaRPr b="0" i="0" sz="1250" u="none" cap="none" strike="noStrike">
              <a:solidFill>
                <a:schemeClr val="dk1"/>
              </a:solidFill>
              <a:latin typeface="Calibri"/>
              <a:ea typeface="Calibri"/>
              <a:cs typeface="Calibri"/>
              <a:sym typeface="Calibri"/>
            </a:endParaRPr>
          </a:p>
        </p:txBody>
      </p:sp>
      <p:sp>
        <p:nvSpPr>
          <p:cNvPr id="90" name="Google Shape;90;p6"/>
          <p:cNvSpPr/>
          <p:nvPr/>
        </p:nvSpPr>
        <p:spPr>
          <a:xfrm>
            <a:off x="6263640" y="4069080"/>
            <a:ext cx="5440680" cy="2148840"/>
          </a:xfrm>
          <a:prstGeom prst="roundRect">
            <a:avLst>
              <a:gd fmla="val 4255"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6"/>
          <p:cNvSpPr/>
          <p:nvPr/>
        </p:nvSpPr>
        <p:spPr>
          <a:xfrm>
            <a:off x="6537960" y="434340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users_FFFFFF.png" id="92" name="Google Shape;92;p6"/>
          <p:cNvPicPr preferRelativeResize="0"/>
          <p:nvPr/>
        </p:nvPicPr>
        <p:blipFill rotWithShape="1">
          <a:blip r:embed="rId7">
            <a:alphaModFix/>
          </a:blip>
          <a:srcRect b="0" l="0" r="0" t="0"/>
          <a:stretch/>
        </p:blipFill>
        <p:spPr>
          <a:xfrm>
            <a:off x="6674023" y="4479463"/>
            <a:ext cx="294803" cy="294803"/>
          </a:xfrm>
          <a:prstGeom prst="rect">
            <a:avLst/>
          </a:prstGeom>
          <a:noFill/>
          <a:ln>
            <a:noFill/>
          </a:ln>
        </p:spPr>
      </p:pic>
      <p:sp>
        <p:nvSpPr>
          <p:cNvPr id="93" name="Google Shape;93;p6"/>
          <p:cNvSpPr/>
          <p:nvPr/>
        </p:nvSpPr>
        <p:spPr>
          <a:xfrm>
            <a:off x="7269480" y="4343400"/>
            <a:ext cx="416052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1550"/>
              <a:buFont typeface="Cambria"/>
              <a:buNone/>
            </a:pPr>
            <a:r>
              <a:rPr b="1" i="0" lang="en-US" sz="1550" u="none" cap="none" strike="noStrike">
                <a:solidFill>
                  <a:srgbClr val="24322F"/>
                </a:solidFill>
                <a:latin typeface="Cambria"/>
                <a:ea typeface="Cambria"/>
                <a:cs typeface="Cambria"/>
                <a:sym typeface="Cambria"/>
              </a:rPr>
              <a:t>Client Energy and Mood</a:t>
            </a:r>
            <a:endParaRPr b="0" i="0" sz="1550" u="none" cap="none" strike="noStrike">
              <a:solidFill>
                <a:schemeClr val="dk1"/>
              </a:solidFill>
              <a:latin typeface="Calibri"/>
              <a:ea typeface="Calibri"/>
              <a:cs typeface="Calibri"/>
              <a:sym typeface="Calibri"/>
            </a:endParaRPr>
          </a:p>
        </p:txBody>
      </p:sp>
      <p:sp>
        <p:nvSpPr>
          <p:cNvPr id="94" name="Google Shape;94;p6"/>
          <p:cNvSpPr/>
          <p:nvPr/>
        </p:nvSpPr>
        <p:spPr>
          <a:xfrm>
            <a:off x="6583680" y="4937760"/>
            <a:ext cx="4800600" cy="10972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55665F"/>
              </a:buClr>
              <a:buSzPts val="1250"/>
              <a:buFont typeface="Calibri"/>
              <a:buNone/>
            </a:pPr>
            <a:r>
              <a:rPr b="0" i="0" lang="en-US" sz="1250" u="none" cap="none" strike="noStrike">
                <a:solidFill>
                  <a:srgbClr val="55665F"/>
                </a:solidFill>
                <a:latin typeface="Calibri"/>
                <a:ea typeface="Calibri"/>
                <a:cs typeface="Calibri"/>
                <a:sym typeface="Calibri"/>
              </a:rPr>
              <a:t>Spending the day around people working through their own stress is easy to absorb without a deliberate reset in between.</a:t>
            </a:r>
            <a:endParaRPr b="0" i="0" sz="1250" u="none" cap="none" strike="noStrike">
              <a:solidFill>
                <a:schemeClr val="dk1"/>
              </a:solidFill>
              <a:latin typeface="Calibri"/>
              <a:ea typeface="Calibri"/>
              <a:cs typeface="Calibri"/>
              <a:sym typeface="Calibri"/>
            </a:endParaRPr>
          </a:p>
        </p:txBody>
      </p:sp>
      <p:sp>
        <p:nvSpPr>
          <p:cNvPr id="95" name="Google Shape;95;p6"/>
          <p:cNvSpPr/>
          <p:nvPr/>
        </p:nvSpPr>
        <p:spPr>
          <a:xfrm>
            <a:off x="457200" y="6547104"/>
            <a:ext cx="5486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Environment Audit  ·  Stress Management</a:t>
            </a:r>
            <a:endParaRPr b="0" i="0" sz="950" u="none" cap="none" strike="noStrike">
              <a:solidFill>
                <a:schemeClr val="dk1"/>
              </a:solidFill>
              <a:latin typeface="Calibri"/>
              <a:ea typeface="Calibri"/>
              <a:cs typeface="Calibri"/>
              <a:sym typeface="Calibri"/>
            </a:endParaRPr>
          </a:p>
        </p:txBody>
      </p:sp>
      <p:sp>
        <p:nvSpPr>
          <p:cNvPr id="96" name="Google Shape;96;p6"/>
          <p:cNvSpPr/>
          <p:nvPr/>
        </p:nvSpPr>
        <p:spPr>
          <a:xfrm>
            <a:off x="11274552" y="6547104"/>
            <a:ext cx="4572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4</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1" name="Shape 101"/>
        <p:cNvGrpSpPr/>
        <p:nvPr/>
      </p:nvGrpSpPr>
      <p:grpSpPr>
        <a:xfrm>
          <a:off x="0" y="0"/>
          <a:ext cx="0" cy="0"/>
          <a:chOff x="0" y="0"/>
          <a:chExt cx="0" cy="0"/>
        </a:xfrm>
      </p:grpSpPr>
      <p:sp>
        <p:nvSpPr>
          <p:cNvPr id="102" name="Google Shape;102;p7"/>
          <p:cNvSpPr/>
          <p:nvPr/>
        </p:nvSpPr>
        <p:spPr>
          <a:xfrm>
            <a:off x="457200" y="45720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trending_FFFFFF.png" id="103" name="Google Shape;103;p7"/>
          <p:cNvPicPr preferRelativeResize="0"/>
          <p:nvPr/>
        </p:nvPicPr>
        <p:blipFill rotWithShape="1">
          <a:blip r:embed="rId3">
            <a:alphaModFix/>
          </a:blip>
          <a:srcRect b="0" l="0" r="0" t="0"/>
          <a:stretch/>
        </p:blipFill>
        <p:spPr>
          <a:xfrm>
            <a:off x="593263" y="593263"/>
            <a:ext cx="294803" cy="294803"/>
          </a:xfrm>
          <a:prstGeom prst="rect">
            <a:avLst/>
          </a:prstGeom>
          <a:noFill/>
          <a:ln>
            <a:noFill/>
          </a:ln>
        </p:spPr>
      </p:pic>
      <p:sp>
        <p:nvSpPr>
          <p:cNvPr id="104" name="Google Shape;104;p7"/>
          <p:cNvSpPr/>
          <p:nvPr/>
        </p:nvSpPr>
        <p:spPr>
          <a:xfrm>
            <a:off x="1207008" y="438912"/>
            <a:ext cx="8229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2400"/>
              <a:buFont typeface="Cambria"/>
              <a:buNone/>
            </a:pPr>
            <a:r>
              <a:rPr b="1" i="0" lang="en-US" sz="2400" u="none" cap="none" strike="noStrike">
                <a:solidFill>
                  <a:srgbClr val="24322F"/>
                </a:solidFill>
                <a:latin typeface="Cambria"/>
                <a:ea typeface="Cambria"/>
                <a:cs typeface="Cambria"/>
                <a:sym typeface="Cambria"/>
              </a:rPr>
              <a:t>Designing a Better Environment</a:t>
            </a:r>
            <a:endParaRPr b="0" i="0" sz="2400" u="none" cap="none" strike="noStrike">
              <a:solidFill>
                <a:schemeClr val="dk1"/>
              </a:solidFill>
              <a:latin typeface="Calibri"/>
              <a:ea typeface="Calibri"/>
              <a:cs typeface="Calibri"/>
              <a:sym typeface="Calibri"/>
            </a:endParaRPr>
          </a:p>
        </p:txBody>
      </p:sp>
      <p:sp>
        <p:nvSpPr>
          <p:cNvPr id="105" name="Google Shape;105;p7"/>
          <p:cNvSpPr/>
          <p:nvPr/>
        </p:nvSpPr>
        <p:spPr>
          <a:xfrm>
            <a:off x="1207008" y="822960"/>
            <a:ext cx="822960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65F"/>
              </a:buClr>
              <a:buSzPts val="1250"/>
              <a:buFont typeface="Calibri"/>
              <a:buNone/>
            </a:pPr>
            <a:r>
              <a:rPr b="0" i="1" lang="en-US" sz="1250" u="none" cap="none" strike="noStrike">
                <a:solidFill>
                  <a:srgbClr val="55665F"/>
                </a:solidFill>
                <a:latin typeface="Calibri"/>
                <a:ea typeface="Calibri"/>
                <a:cs typeface="Calibri"/>
                <a:sym typeface="Calibri"/>
              </a:rPr>
              <a:t>Three changes that reduce friction and build in recovery</a:t>
            </a:r>
            <a:endParaRPr b="0" i="0" sz="1250" u="none" cap="none" strike="noStrike">
              <a:solidFill>
                <a:schemeClr val="dk1"/>
              </a:solidFill>
              <a:latin typeface="Calibri"/>
              <a:ea typeface="Calibri"/>
              <a:cs typeface="Calibri"/>
              <a:sym typeface="Calibri"/>
            </a:endParaRPr>
          </a:p>
        </p:txBody>
      </p:sp>
      <p:sp>
        <p:nvSpPr>
          <p:cNvPr id="106" name="Google Shape;106;p7"/>
          <p:cNvSpPr/>
          <p:nvPr/>
        </p:nvSpPr>
        <p:spPr>
          <a:xfrm>
            <a:off x="457200" y="1737360"/>
            <a:ext cx="3611880" cy="4023360"/>
          </a:xfrm>
          <a:prstGeom prst="roundRect">
            <a:avLst>
              <a:gd fmla="val 2532"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7"/>
          <p:cNvSpPr/>
          <p:nvPr/>
        </p:nvSpPr>
        <p:spPr>
          <a:xfrm>
            <a:off x="731520" y="1965960"/>
            <a:ext cx="1463040" cy="8229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4B59F"/>
              </a:buClr>
              <a:buSzPts val="4000"/>
              <a:buFont typeface="Cambria"/>
              <a:buNone/>
            </a:pPr>
            <a:r>
              <a:rPr b="1" i="0" lang="en-US" sz="4000" u="none" cap="none" strike="noStrike">
                <a:solidFill>
                  <a:srgbClr val="84B59F"/>
                </a:solidFill>
                <a:latin typeface="Cambria"/>
                <a:ea typeface="Cambria"/>
                <a:cs typeface="Cambria"/>
                <a:sym typeface="Cambria"/>
              </a:rPr>
              <a:t>01</a:t>
            </a:r>
            <a:endParaRPr b="0" i="0" sz="4000" u="none" cap="none" strike="noStrike">
              <a:solidFill>
                <a:schemeClr val="dk1"/>
              </a:solidFill>
              <a:latin typeface="Calibri"/>
              <a:ea typeface="Calibri"/>
              <a:cs typeface="Calibri"/>
              <a:sym typeface="Calibri"/>
            </a:endParaRPr>
          </a:p>
        </p:txBody>
      </p:sp>
      <p:cxnSp>
        <p:nvCxnSpPr>
          <p:cNvPr id="108" name="Google Shape;108;p7"/>
          <p:cNvCxnSpPr/>
          <p:nvPr/>
        </p:nvCxnSpPr>
        <p:spPr>
          <a:xfrm>
            <a:off x="749808" y="2880360"/>
            <a:ext cx="3026664" cy="0"/>
          </a:xfrm>
          <a:prstGeom prst="straightConnector1">
            <a:avLst/>
          </a:prstGeom>
          <a:noFill/>
          <a:ln cap="flat" cmpd="sng" w="12700">
            <a:solidFill>
              <a:srgbClr val="69A297"/>
            </a:solidFill>
            <a:prstDash val="solid"/>
            <a:round/>
            <a:headEnd len="sm" w="sm" type="none"/>
            <a:tailEnd len="sm" w="sm" type="none"/>
          </a:ln>
        </p:spPr>
      </p:cxnSp>
      <p:sp>
        <p:nvSpPr>
          <p:cNvPr id="109" name="Google Shape;109;p7"/>
          <p:cNvSpPr/>
          <p:nvPr/>
        </p:nvSpPr>
        <p:spPr>
          <a:xfrm>
            <a:off x="731520" y="3017520"/>
            <a:ext cx="306324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4322F"/>
              </a:buClr>
              <a:buSzPts val="1600"/>
              <a:buFont typeface="Cambria"/>
              <a:buNone/>
            </a:pPr>
            <a:r>
              <a:rPr b="1" i="0" lang="en-US" sz="1600" u="none" cap="none" strike="noStrike">
                <a:solidFill>
                  <a:srgbClr val="24322F"/>
                </a:solidFill>
                <a:latin typeface="Cambria"/>
                <a:ea typeface="Cambria"/>
                <a:cs typeface="Cambria"/>
                <a:sym typeface="Cambria"/>
              </a:rPr>
              <a:t>Batch Phone &amp; Email Checks</a:t>
            </a:r>
            <a:endParaRPr b="0" i="0" sz="1600" u="none" cap="none" strike="noStrike">
              <a:solidFill>
                <a:schemeClr val="dk1"/>
              </a:solidFill>
              <a:latin typeface="Calibri"/>
              <a:ea typeface="Calibri"/>
              <a:cs typeface="Calibri"/>
              <a:sym typeface="Calibri"/>
            </a:endParaRPr>
          </a:p>
        </p:txBody>
      </p:sp>
      <p:sp>
        <p:nvSpPr>
          <p:cNvPr id="110" name="Google Shape;110;p7"/>
          <p:cNvSpPr/>
          <p:nvPr/>
        </p:nvSpPr>
        <p:spPr>
          <a:xfrm>
            <a:off x="731520" y="3703320"/>
            <a:ext cx="3063240" cy="1828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55665F"/>
              </a:buClr>
              <a:buSzPts val="1300"/>
              <a:buFont typeface="Calibri"/>
              <a:buNone/>
            </a:pPr>
            <a:r>
              <a:rPr b="0" i="0" lang="en-US" sz="1300" u="none" cap="none" strike="noStrike">
                <a:solidFill>
                  <a:srgbClr val="55665F"/>
                </a:solidFill>
                <a:latin typeface="Calibri"/>
                <a:ea typeface="Calibri"/>
                <a:cs typeface="Calibri"/>
                <a:sym typeface="Calibri"/>
              </a:rPr>
              <a:t>Silence notifications outside 2</a:t>
            </a:r>
            <a:r>
              <a:rPr lang="en-US" sz="1300">
                <a:solidFill>
                  <a:srgbClr val="55665F"/>
                </a:solidFill>
                <a:latin typeface="Calibri"/>
                <a:ea typeface="Calibri"/>
                <a:cs typeface="Calibri"/>
                <a:sym typeface="Calibri"/>
              </a:rPr>
              <a:t>-</a:t>
            </a:r>
            <a:r>
              <a:rPr b="0" i="0" lang="en-US" sz="1300" u="none" cap="none" strike="noStrike">
                <a:solidFill>
                  <a:srgbClr val="55665F"/>
                </a:solidFill>
                <a:latin typeface="Calibri"/>
                <a:ea typeface="Calibri"/>
                <a:cs typeface="Calibri"/>
                <a:sym typeface="Calibri"/>
              </a:rPr>
              <a:t>3 set windows a day, so the phone stops acting as a constant stress trigger between sessions.</a:t>
            </a:r>
            <a:endParaRPr b="0" i="0" sz="1300" u="none" cap="none" strike="noStrike">
              <a:solidFill>
                <a:schemeClr val="dk1"/>
              </a:solidFill>
              <a:latin typeface="Calibri"/>
              <a:ea typeface="Calibri"/>
              <a:cs typeface="Calibri"/>
              <a:sym typeface="Calibri"/>
            </a:endParaRPr>
          </a:p>
        </p:txBody>
      </p:sp>
      <p:sp>
        <p:nvSpPr>
          <p:cNvPr id="111" name="Google Shape;111;p7"/>
          <p:cNvSpPr/>
          <p:nvPr/>
        </p:nvSpPr>
        <p:spPr>
          <a:xfrm>
            <a:off x="4251960" y="1737360"/>
            <a:ext cx="3611880" cy="4023360"/>
          </a:xfrm>
          <a:prstGeom prst="roundRect">
            <a:avLst>
              <a:gd fmla="val 2532"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7"/>
          <p:cNvSpPr/>
          <p:nvPr/>
        </p:nvSpPr>
        <p:spPr>
          <a:xfrm>
            <a:off x="4526280" y="1965960"/>
            <a:ext cx="1463040" cy="8229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4B59F"/>
              </a:buClr>
              <a:buSzPts val="4000"/>
              <a:buFont typeface="Cambria"/>
              <a:buNone/>
            </a:pPr>
            <a:r>
              <a:rPr b="1" i="0" lang="en-US" sz="4000" u="none" cap="none" strike="noStrike">
                <a:solidFill>
                  <a:srgbClr val="84B59F"/>
                </a:solidFill>
                <a:latin typeface="Cambria"/>
                <a:ea typeface="Cambria"/>
                <a:cs typeface="Cambria"/>
                <a:sym typeface="Cambria"/>
              </a:rPr>
              <a:t>02</a:t>
            </a:r>
            <a:endParaRPr b="0" i="0" sz="4000" u="none" cap="none" strike="noStrike">
              <a:solidFill>
                <a:schemeClr val="dk1"/>
              </a:solidFill>
              <a:latin typeface="Calibri"/>
              <a:ea typeface="Calibri"/>
              <a:cs typeface="Calibri"/>
              <a:sym typeface="Calibri"/>
            </a:endParaRPr>
          </a:p>
        </p:txBody>
      </p:sp>
      <p:cxnSp>
        <p:nvCxnSpPr>
          <p:cNvPr id="113" name="Google Shape;113;p7"/>
          <p:cNvCxnSpPr/>
          <p:nvPr/>
        </p:nvCxnSpPr>
        <p:spPr>
          <a:xfrm>
            <a:off x="4544568" y="2880360"/>
            <a:ext cx="3026664" cy="0"/>
          </a:xfrm>
          <a:prstGeom prst="straightConnector1">
            <a:avLst/>
          </a:prstGeom>
          <a:noFill/>
          <a:ln cap="flat" cmpd="sng" w="12700">
            <a:solidFill>
              <a:srgbClr val="69A297"/>
            </a:solidFill>
            <a:prstDash val="solid"/>
            <a:round/>
            <a:headEnd len="sm" w="sm" type="none"/>
            <a:tailEnd len="sm" w="sm" type="none"/>
          </a:ln>
        </p:spPr>
      </p:cxnSp>
      <p:sp>
        <p:nvSpPr>
          <p:cNvPr id="114" name="Google Shape;114;p7"/>
          <p:cNvSpPr/>
          <p:nvPr/>
        </p:nvSpPr>
        <p:spPr>
          <a:xfrm>
            <a:off x="4526280" y="3017520"/>
            <a:ext cx="306324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4322F"/>
              </a:buClr>
              <a:buSzPts val="1600"/>
              <a:buFont typeface="Cambria"/>
              <a:buNone/>
            </a:pPr>
            <a:r>
              <a:rPr b="1" i="0" lang="en-US" sz="1600" u="none" cap="none" strike="noStrike">
                <a:solidFill>
                  <a:srgbClr val="24322F"/>
                </a:solidFill>
                <a:latin typeface="Cambria"/>
                <a:ea typeface="Cambria"/>
                <a:cs typeface="Cambria"/>
                <a:sym typeface="Cambria"/>
              </a:rPr>
              <a:t>Create a Shutdown Ritual</a:t>
            </a:r>
            <a:endParaRPr b="0" i="0" sz="1600" u="none" cap="none" strike="noStrike">
              <a:solidFill>
                <a:schemeClr val="dk1"/>
              </a:solidFill>
              <a:latin typeface="Calibri"/>
              <a:ea typeface="Calibri"/>
              <a:cs typeface="Calibri"/>
              <a:sym typeface="Calibri"/>
            </a:endParaRPr>
          </a:p>
        </p:txBody>
      </p:sp>
      <p:sp>
        <p:nvSpPr>
          <p:cNvPr id="115" name="Google Shape;115;p7"/>
          <p:cNvSpPr/>
          <p:nvPr/>
        </p:nvSpPr>
        <p:spPr>
          <a:xfrm>
            <a:off x="4526280" y="3703320"/>
            <a:ext cx="3063240" cy="1828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55665F"/>
              </a:buClr>
              <a:buSzPts val="1300"/>
              <a:buFont typeface="Calibri"/>
              <a:buNone/>
            </a:pPr>
            <a:r>
              <a:rPr b="0" i="0" lang="en-US" sz="1300" u="none" cap="none" strike="noStrike">
                <a:solidFill>
                  <a:srgbClr val="55665F"/>
                </a:solidFill>
                <a:latin typeface="Calibri"/>
                <a:ea typeface="Calibri"/>
                <a:cs typeface="Calibri"/>
                <a:sym typeface="Calibri"/>
              </a:rPr>
              <a:t>Close the laptop, tidy the desk, and log the day's sessions at a set time each evening</a:t>
            </a:r>
            <a:r>
              <a:rPr lang="en-US" sz="1300">
                <a:solidFill>
                  <a:srgbClr val="55665F"/>
                </a:solidFill>
                <a:latin typeface="Calibri"/>
                <a:ea typeface="Calibri"/>
                <a:cs typeface="Calibri"/>
                <a:sym typeface="Calibri"/>
              </a:rPr>
              <a:t>,</a:t>
            </a:r>
            <a:r>
              <a:rPr b="0" i="0" lang="en-US" sz="1300" u="none" cap="none" strike="noStrike">
                <a:solidFill>
                  <a:srgbClr val="55665F"/>
                </a:solidFill>
                <a:latin typeface="Calibri"/>
                <a:ea typeface="Calibri"/>
                <a:cs typeface="Calibri"/>
                <a:sym typeface="Calibri"/>
              </a:rPr>
              <a:t> a physical cue that work has ended.</a:t>
            </a:r>
            <a:endParaRPr b="0" i="0" sz="1300" u="none" cap="none" strike="noStrike">
              <a:solidFill>
                <a:schemeClr val="dk1"/>
              </a:solidFill>
              <a:latin typeface="Calibri"/>
              <a:ea typeface="Calibri"/>
              <a:cs typeface="Calibri"/>
              <a:sym typeface="Calibri"/>
            </a:endParaRPr>
          </a:p>
        </p:txBody>
      </p:sp>
      <p:sp>
        <p:nvSpPr>
          <p:cNvPr id="116" name="Google Shape;116;p7"/>
          <p:cNvSpPr/>
          <p:nvPr/>
        </p:nvSpPr>
        <p:spPr>
          <a:xfrm>
            <a:off x="8046720" y="1737360"/>
            <a:ext cx="3611880" cy="4023360"/>
          </a:xfrm>
          <a:prstGeom prst="roundRect">
            <a:avLst>
              <a:gd fmla="val 2532" name="adj"/>
            </a:avLst>
          </a:prstGeom>
          <a:solidFill>
            <a:srgbClr val="F0F5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7"/>
          <p:cNvSpPr/>
          <p:nvPr/>
        </p:nvSpPr>
        <p:spPr>
          <a:xfrm>
            <a:off x="8321040" y="1965960"/>
            <a:ext cx="1463040" cy="8229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4B59F"/>
              </a:buClr>
              <a:buSzPts val="4000"/>
              <a:buFont typeface="Cambria"/>
              <a:buNone/>
            </a:pPr>
            <a:r>
              <a:rPr b="1" i="0" lang="en-US" sz="4000" u="none" cap="none" strike="noStrike">
                <a:solidFill>
                  <a:srgbClr val="84B59F"/>
                </a:solidFill>
                <a:latin typeface="Cambria"/>
                <a:ea typeface="Cambria"/>
                <a:cs typeface="Cambria"/>
                <a:sym typeface="Cambria"/>
              </a:rPr>
              <a:t>03</a:t>
            </a:r>
            <a:endParaRPr b="0" i="0" sz="4000" u="none" cap="none" strike="noStrike">
              <a:solidFill>
                <a:schemeClr val="dk1"/>
              </a:solidFill>
              <a:latin typeface="Calibri"/>
              <a:ea typeface="Calibri"/>
              <a:cs typeface="Calibri"/>
              <a:sym typeface="Calibri"/>
            </a:endParaRPr>
          </a:p>
        </p:txBody>
      </p:sp>
      <p:cxnSp>
        <p:nvCxnSpPr>
          <p:cNvPr id="118" name="Google Shape;118;p7"/>
          <p:cNvCxnSpPr/>
          <p:nvPr/>
        </p:nvCxnSpPr>
        <p:spPr>
          <a:xfrm>
            <a:off x="8339328" y="2880360"/>
            <a:ext cx="3026664" cy="0"/>
          </a:xfrm>
          <a:prstGeom prst="straightConnector1">
            <a:avLst/>
          </a:prstGeom>
          <a:noFill/>
          <a:ln cap="flat" cmpd="sng" w="12700">
            <a:solidFill>
              <a:srgbClr val="69A297"/>
            </a:solidFill>
            <a:prstDash val="solid"/>
            <a:round/>
            <a:headEnd len="sm" w="sm" type="none"/>
            <a:tailEnd len="sm" w="sm" type="none"/>
          </a:ln>
        </p:spPr>
      </p:cxnSp>
      <p:sp>
        <p:nvSpPr>
          <p:cNvPr id="119" name="Google Shape;119;p7"/>
          <p:cNvSpPr/>
          <p:nvPr/>
        </p:nvSpPr>
        <p:spPr>
          <a:xfrm>
            <a:off x="8321040" y="3017520"/>
            <a:ext cx="306324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4322F"/>
              </a:buClr>
              <a:buSzPts val="1600"/>
              <a:buFont typeface="Cambria"/>
              <a:buNone/>
            </a:pPr>
            <a:r>
              <a:rPr b="1" i="0" lang="en-US" sz="1600" u="none" cap="none" strike="noStrike">
                <a:solidFill>
                  <a:srgbClr val="24322F"/>
                </a:solidFill>
                <a:latin typeface="Cambria"/>
                <a:ea typeface="Cambria"/>
                <a:cs typeface="Cambria"/>
                <a:sym typeface="Cambria"/>
              </a:rPr>
              <a:t>Build a Reset Corner</a:t>
            </a:r>
            <a:endParaRPr b="0" i="0" sz="1600" u="none" cap="none" strike="noStrike">
              <a:solidFill>
                <a:schemeClr val="dk1"/>
              </a:solidFill>
              <a:latin typeface="Calibri"/>
              <a:ea typeface="Calibri"/>
              <a:cs typeface="Calibri"/>
              <a:sym typeface="Calibri"/>
            </a:endParaRPr>
          </a:p>
        </p:txBody>
      </p:sp>
      <p:sp>
        <p:nvSpPr>
          <p:cNvPr id="120" name="Google Shape;120;p7"/>
          <p:cNvSpPr/>
          <p:nvPr/>
        </p:nvSpPr>
        <p:spPr>
          <a:xfrm>
            <a:off x="8321040" y="3703320"/>
            <a:ext cx="3063240" cy="1828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55665F"/>
              </a:buClr>
              <a:buSzPts val="1300"/>
              <a:buFont typeface="Calibri"/>
              <a:buNone/>
            </a:pPr>
            <a:r>
              <a:rPr b="0" i="0" lang="en-US" sz="1300" u="none" cap="none" strike="noStrike">
                <a:solidFill>
                  <a:srgbClr val="55665F"/>
                </a:solidFill>
                <a:latin typeface="Calibri"/>
                <a:ea typeface="Calibri"/>
                <a:cs typeface="Calibri"/>
                <a:sym typeface="Calibri"/>
              </a:rPr>
              <a:t>Set up a small, uncluttered space with a chair and a visible prompt for 2</a:t>
            </a:r>
            <a:r>
              <a:rPr lang="en-US" sz="1300">
                <a:solidFill>
                  <a:srgbClr val="55665F"/>
                </a:solidFill>
                <a:latin typeface="Calibri"/>
                <a:ea typeface="Calibri"/>
                <a:cs typeface="Calibri"/>
                <a:sym typeface="Calibri"/>
              </a:rPr>
              <a:t>-</a:t>
            </a:r>
            <a:r>
              <a:rPr b="0" i="0" lang="en-US" sz="1300" u="none" cap="none" strike="noStrike">
                <a:solidFill>
                  <a:srgbClr val="55665F"/>
                </a:solidFill>
                <a:latin typeface="Calibri"/>
                <a:ea typeface="Calibri"/>
                <a:cs typeface="Calibri"/>
                <a:sym typeface="Calibri"/>
              </a:rPr>
              <a:t>3 minutes of breathing or stretching between clients.</a:t>
            </a:r>
            <a:endParaRPr b="0" i="0" sz="1300" u="none" cap="none" strike="noStrike">
              <a:solidFill>
                <a:schemeClr val="dk1"/>
              </a:solidFill>
              <a:latin typeface="Calibri"/>
              <a:ea typeface="Calibri"/>
              <a:cs typeface="Calibri"/>
              <a:sym typeface="Calibri"/>
            </a:endParaRPr>
          </a:p>
        </p:txBody>
      </p:sp>
      <p:sp>
        <p:nvSpPr>
          <p:cNvPr id="121" name="Google Shape;121;p7"/>
          <p:cNvSpPr/>
          <p:nvPr/>
        </p:nvSpPr>
        <p:spPr>
          <a:xfrm>
            <a:off x="457200" y="6547104"/>
            <a:ext cx="5486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Environment Audit  ·  Stress Management</a:t>
            </a:r>
            <a:endParaRPr b="0" i="0" sz="950" u="none" cap="none" strike="noStrike">
              <a:solidFill>
                <a:schemeClr val="dk1"/>
              </a:solidFill>
              <a:latin typeface="Calibri"/>
              <a:ea typeface="Calibri"/>
              <a:cs typeface="Calibri"/>
              <a:sym typeface="Calibri"/>
            </a:endParaRPr>
          </a:p>
        </p:txBody>
      </p:sp>
      <p:sp>
        <p:nvSpPr>
          <p:cNvPr id="122" name="Google Shape;122;p7"/>
          <p:cNvSpPr/>
          <p:nvPr/>
        </p:nvSpPr>
        <p:spPr>
          <a:xfrm>
            <a:off x="11274552" y="6547104"/>
            <a:ext cx="4572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5</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7" name="Shape 127"/>
        <p:cNvGrpSpPr/>
        <p:nvPr/>
      </p:nvGrpSpPr>
      <p:grpSpPr>
        <a:xfrm>
          <a:off x="0" y="0"/>
          <a:ext cx="0" cy="0"/>
          <a:chOff x="0" y="0"/>
          <a:chExt cx="0" cy="0"/>
        </a:xfrm>
      </p:grpSpPr>
      <p:sp>
        <p:nvSpPr>
          <p:cNvPr id="128" name="Google Shape;128;p8"/>
          <p:cNvSpPr/>
          <p:nvPr/>
        </p:nvSpPr>
        <p:spPr>
          <a:xfrm>
            <a:off x="457200" y="45720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users_FFFFFF.png" id="129" name="Google Shape;129;p8"/>
          <p:cNvPicPr preferRelativeResize="0"/>
          <p:nvPr/>
        </p:nvPicPr>
        <p:blipFill rotWithShape="1">
          <a:blip r:embed="rId3">
            <a:alphaModFix/>
          </a:blip>
          <a:srcRect b="0" l="0" r="0" t="0"/>
          <a:stretch/>
        </p:blipFill>
        <p:spPr>
          <a:xfrm>
            <a:off x="593263" y="593263"/>
            <a:ext cx="294803" cy="294803"/>
          </a:xfrm>
          <a:prstGeom prst="rect">
            <a:avLst/>
          </a:prstGeom>
          <a:noFill/>
          <a:ln>
            <a:noFill/>
          </a:ln>
        </p:spPr>
      </p:pic>
      <p:sp>
        <p:nvSpPr>
          <p:cNvPr id="130" name="Google Shape;130;p8"/>
          <p:cNvSpPr/>
          <p:nvPr/>
        </p:nvSpPr>
        <p:spPr>
          <a:xfrm>
            <a:off x="1207008" y="438912"/>
            <a:ext cx="8229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4322F"/>
              </a:buClr>
              <a:buSzPts val="2400"/>
              <a:buFont typeface="Cambria"/>
              <a:buNone/>
            </a:pPr>
            <a:r>
              <a:rPr b="1" i="0" lang="en-US" sz="2400" u="none" cap="none" strike="noStrike">
                <a:solidFill>
                  <a:srgbClr val="24322F"/>
                </a:solidFill>
                <a:latin typeface="Cambria"/>
                <a:ea typeface="Cambria"/>
                <a:cs typeface="Cambria"/>
                <a:sym typeface="Cambria"/>
              </a:rPr>
              <a:t>Coaching Application</a:t>
            </a:r>
            <a:endParaRPr b="0" i="0" sz="2400" u="none" cap="none" strike="noStrike">
              <a:solidFill>
                <a:schemeClr val="dk1"/>
              </a:solidFill>
              <a:latin typeface="Calibri"/>
              <a:ea typeface="Calibri"/>
              <a:cs typeface="Calibri"/>
              <a:sym typeface="Calibri"/>
            </a:endParaRPr>
          </a:p>
        </p:txBody>
      </p:sp>
      <p:sp>
        <p:nvSpPr>
          <p:cNvPr id="131" name="Google Shape;131;p8"/>
          <p:cNvSpPr/>
          <p:nvPr/>
        </p:nvSpPr>
        <p:spPr>
          <a:xfrm>
            <a:off x="1207008" y="822960"/>
            <a:ext cx="822960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65F"/>
              </a:buClr>
              <a:buSzPts val="1250"/>
              <a:buFont typeface="Calibri"/>
              <a:buNone/>
            </a:pPr>
            <a:r>
              <a:rPr b="0" i="1" lang="en-US" sz="1250" u="none" cap="none" strike="noStrike">
                <a:solidFill>
                  <a:srgbClr val="55665F"/>
                </a:solidFill>
                <a:latin typeface="Calibri"/>
                <a:ea typeface="Calibri"/>
                <a:cs typeface="Calibri"/>
                <a:sym typeface="Calibri"/>
              </a:rPr>
              <a:t>Helping clients redesign their environment, not just their motivation</a:t>
            </a:r>
            <a:endParaRPr b="0" i="0" sz="1250" u="none" cap="none" strike="noStrike">
              <a:solidFill>
                <a:schemeClr val="dk1"/>
              </a:solidFill>
              <a:latin typeface="Calibri"/>
              <a:ea typeface="Calibri"/>
              <a:cs typeface="Calibri"/>
              <a:sym typeface="Calibri"/>
            </a:endParaRPr>
          </a:p>
        </p:txBody>
      </p:sp>
      <p:sp>
        <p:nvSpPr>
          <p:cNvPr id="132" name="Google Shape;132;p8"/>
          <p:cNvSpPr/>
          <p:nvPr/>
        </p:nvSpPr>
        <p:spPr>
          <a:xfrm>
            <a:off x="457200" y="1783080"/>
            <a:ext cx="548640" cy="548640"/>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check_FFFFFF.png" id="133" name="Google Shape;133;p8"/>
          <p:cNvPicPr preferRelativeResize="0"/>
          <p:nvPr/>
        </p:nvPicPr>
        <p:blipFill rotWithShape="1">
          <a:blip r:embed="rId4">
            <a:alphaModFix/>
          </a:blip>
          <a:srcRect b="0" l="0" r="0" t="0"/>
          <a:stretch/>
        </p:blipFill>
        <p:spPr>
          <a:xfrm>
            <a:off x="588874" y="1914754"/>
            <a:ext cx="285293" cy="285293"/>
          </a:xfrm>
          <a:prstGeom prst="rect">
            <a:avLst/>
          </a:prstGeom>
          <a:noFill/>
          <a:ln>
            <a:noFill/>
          </a:ln>
        </p:spPr>
      </p:pic>
      <p:sp>
        <p:nvSpPr>
          <p:cNvPr id="134" name="Google Shape;134;p8"/>
          <p:cNvSpPr/>
          <p:nvPr/>
        </p:nvSpPr>
        <p:spPr>
          <a:xfrm>
            <a:off x="1234440" y="1691640"/>
            <a:ext cx="9966960"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4322F"/>
              </a:buClr>
              <a:buSzPts val="1650"/>
              <a:buFont typeface="Cambria"/>
              <a:buNone/>
            </a:pPr>
            <a:r>
              <a:rPr b="1" i="0" lang="en-US" sz="1650" u="none" cap="none" strike="noStrike">
                <a:solidFill>
                  <a:srgbClr val="24322F"/>
                </a:solidFill>
                <a:latin typeface="Cambria"/>
                <a:ea typeface="Cambria"/>
                <a:cs typeface="Cambria"/>
                <a:sym typeface="Cambria"/>
              </a:rPr>
              <a:t>Guide Clients Through Their Own Audit</a:t>
            </a:r>
            <a:endParaRPr b="0" i="0" sz="1650" u="none" cap="none" strike="noStrike">
              <a:solidFill>
                <a:schemeClr val="dk1"/>
              </a:solidFill>
              <a:latin typeface="Calibri"/>
              <a:ea typeface="Calibri"/>
              <a:cs typeface="Calibri"/>
              <a:sym typeface="Calibri"/>
            </a:endParaRPr>
          </a:p>
        </p:txBody>
      </p:sp>
      <p:sp>
        <p:nvSpPr>
          <p:cNvPr id="135" name="Google Shape;135;p8"/>
          <p:cNvSpPr/>
          <p:nvPr/>
        </p:nvSpPr>
        <p:spPr>
          <a:xfrm>
            <a:off x="1234440" y="2075688"/>
            <a:ext cx="9966960" cy="685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55665F"/>
              </a:buClr>
              <a:buSzPts val="1350"/>
              <a:buFont typeface="Calibri"/>
              <a:buNone/>
            </a:pPr>
            <a:r>
              <a:rPr b="0" i="0" lang="en-US" sz="1350" u="none" cap="none" strike="noStrike">
                <a:solidFill>
                  <a:srgbClr val="55665F"/>
                </a:solidFill>
                <a:latin typeface="Calibri"/>
                <a:ea typeface="Calibri"/>
                <a:cs typeface="Calibri"/>
                <a:sym typeface="Calibri"/>
              </a:rPr>
              <a:t>Have clients map the spaces, people, and objects tied to the behavior they want to change</a:t>
            </a:r>
            <a:r>
              <a:rPr lang="en-US" sz="1350">
                <a:solidFill>
                  <a:srgbClr val="55665F"/>
                </a:solidFill>
                <a:latin typeface="Calibri"/>
                <a:ea typeface="Calibri"/>
                <a:cs typeface="Calibri"/>
                <a:sym typeface="Calibri"/>
              </a:rPr>
              <a:t>,</a:t>
            </a:r>
            <a:r>
              <a:rPr b="0" i="0" lang="en-US" sz="1350" u="none" cap="none" strike="noStrike">
                <a:solidFill>
                  <a:srgbClr val="55665F"/>
                </a:solidFill>
                <a:latin typeface="Calibri"/>
                <a:ea typeface="Calibri"/>
                <a:cs typeface="Calibri"/>
                <a:sym typeface="Calibri"/>
              </a:rPr>
              <a:t> the same exercise used here</a:t>
            </a:r>
            <a:r>
              <a:rPr lang="en-US" sz="1350">
                <a:solidFill>
                  <a:srgbClr val="55665F"/>
                </a:solidFill>
                <a:latin typeface="Calibri"/>
                <a:ea typeface="Calibri"/>
                <a:cs typeface="Calibri"/>
                <a:sym typeface="Calibri"/>
              </a:rPr>
              <a:t>, </a:t>
            </a:r>
            <a:r>
              <a:rPr b="0" i="0" lang="en-US" sz="1350" u="none" cap="none" strike="noStrike">
                <a:solidFill>
                  <a:srgbClr val="55665F"/>
                </a:solidFill>
                <a:latin typeface="Calibri"/>
                <a:ea typeface="Calibri"/>
                <a:cs typeface="Calibri"/>
                <a:sym typeface="Calibri"/>
              </a:rPr>
              <a:t>before setting any goals.</a:t>
            </a:r>
            <a:endParaRPr b="0" i="0" sz="1350" u="none" cap="none" strike="noStrike">
              <a:solidFill>
                <a:schemeClr val="dk1"/>
              </a:solidFill>
              <a:latin typeface="Calibri"/>
              <a:ea typeface="Calibri"/>
              <a:cs typeface="Calibri"/>
              <a:sym typeface="Calibri"/>
            </a:endParaRPr>
          </a:p>
        </p:txBody>
      </p:sp>
      <p:cxnSp>
        <p:nvCxnSpPr>
          <p:cNvPr id="136" name="Google Shape;136;p8"/>
          <p:cNvCxnSpPr/>
          <p:nvPr/>
        </p:nvCxnSpPr>
        <p:spPr>
          <a:xfrm>
            <a:off x="457200" y="3063240"/>
            <a:ext cx="10744200" cy="0"/>
          </a:xfrm>
          <a:prstGeom prst="straightConnector1">
            <a:avLst/>
          </a:prstGeom>
          <a:noFill/>
          <a:ln cap="flat" cmpd="sng" w="12700">
            <a:solidFill>
              <a:srgbClr val="E0E9E4"/>
            </a:solidFill>
            <a:prstDash val="solid"/>
            <a:round/>
            <a:headEnd len="sm" w="sm" type="none"/>
            <a:tailEnd len="sm" w="sm" type="none"/>
          </a:ln>
        </p:spPr>
      </p:cxnSp>
      <p:sp>
        <p:nvSpPr>
          <p:cNvPr id="137" name="Google Shape;137;p8"/>
          <p:cNvSpPr/>
          <p:nvPr/>
        </p:nvSpPr>
        <p:spPr>
          <a:xfrm>
            <a:off x="457200" y="3200400"/>
            <a:ext cx="548640" cy="548640"/>
          </a:xfrm>
          <a:prstGeom prst="ellipse">
            <a:avLst/>
          </a:prstGeom>
          <a:solidFill>
            <a:srgbClr val="69A2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check_FFFFFF.png" id="138" name="Google Shape;138;p8"/>
          <p:cNvPicPr preferRelativeResize="0"/>
          <p:nvPr/>
        </p:nvPicPr>
        <p:blipFill rotWithShape="1">
          <a:blip r:embed="rId4">
            <a:alphaModFix/>
          </a:blip>
          <a:srcRect b="0" l="0" r="0" t="0"/>
          <a:stretch/>
        </p:blipFill>
        <p:spPr>
          <a:xfrm>
            <a:off x="588874" y="3332074"/>
            <a:ext cx="285293" cy="285293"/>
          </a:xfrm>
          <a:prstGeom prst="rect">
            <a:avLst/>
          </a:prstGeom>
          <a:noFill/>
          <a:ln>
            <a:noFill/>
          </a:ln>
        </p:spPr>
      </p:pic>
      <p:sp>
        <p:nvSpPr>
          <p:cNvPr id="139" name="Google Shape;139;p8"/>
          <p:cNvSpPr/>
          <p:nvPr/>
        </p:nvSpPr>
        <p:spPr>
          <a:xfrm>
            <a:off x="1234440" y="3108960"/>
            <a:ext cx="9966960"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4322F"/>
              </a:buClr>
              <a:buSzPts val="1650"/>
              <a:buFont typeface="Cambria"/>
              <a:buNone/>
            </a:pPr>
            <a:r>
              <a:rPr b="1" i="0" lang="en-US" sz="1650" u="none" cap="none" strike="noStrike">
                <a:solidFill>
                  <a:srgbClr val="24322F"/>
                </a:solidFill>
                <a:latin typeface="Cambria"/>
                <a:ea typeface="Cambria"/>
                <a:cs typeface="Cambria"/>
                <a:sym typeface="Cambria"/>
              </a:rPr>
              <a:t>Reduce Friction on the Good Choice, Add It to the Bad One</a:t>
            </a:r>
            <a:endParaRPr b="0" i="0" sz="1650" u="none" cap="none" strike="noStrike">
              <a:solidFill>
                <a:schemeClr val="dk1"/>
              </a:solidFill>
              <a:latin typeface="Calibri"/>
              <a:ea typeface="Calibri"/>
              <a:cs typeface="Calibri"/>
              <a:sym typeface="Calibri"/>
            </a:endParaRPr>
          </a:p>
        </p:txBody>
      </p:sp>
      <p:sp>
        <p:nvSpPr>
          <p:cNvPr id="140" name="Google Shape;140;p8"/>
          <p:cNvSpPr/>
          <p:nvPr/>
        </p:nvSpPr>
        <p:spPr>
          <a:xfrm>
            <a:off x="1234440" y="3493008"/>
            <a:ext cx="9966960" cy="685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55665F"/>
              </a:buClr>
              <a:buSzPts val="1350"/>
              <a:buFont typeface="Calibri"/>
              <a:buNone/>
            </a:pPr>
            <a:r>
              <a:rPr b="0" i="0" lang="en-US" sz="1350" u="none" cap="none" strike="noStrike">
                <a:solidFill>
                  <a:srgbClr val="55665F"/>
                </a:solidFill>
                <a:latin typeface="Calibri"/>
                <a:ea typeface="Calibri"/>
                <a:cs typeface="Calibri"/>
                <a:sym typeface="Calibri"/>
              </a:rPr>
              <a:t>Coach clients to make the healthy option visible and one step away (snacks on the counter, shoes by the door), and put barriers between them and the unwanted habit (phone in another room).</a:t>
            </a:r>
            <a:endParaRPr b="0" i="0" sz="1350" u="none" cap="none" strike="noStrike">
              <a:solidFill>
                <a:schemeClr val="dk1"/>
              </a:solidFill>
              <a:latin typeface="Calibri"/>
              <a:ea typeface="Calibri"/>
              <a:cs typeface="Calibri"/>
              <a:sym typeface="Calibri"/>
            </a:endParaRPr>
          </a:p>
        </p:txBody>
      </p:sp>
      <p:cxnSp>
        <p:nvCxnSpPr>
          <p:cNvPr id="141" name="Google Shape;141;p8"/>
          <p:cNvCxnSpPr/>
          <p:nvPr/>
        </p:nvCxnSpPr>
        <p:spPr>
          <a:xfrm>
            <a:off x="457200" y="4480560"/>
            <a:ext cx="10744200" cy="0"/>
          </a:xfrm>
          <a:prstGeom prst="straightConnector1">
            <a:avLst/>
          </a:prstGeom>
          <a:noFill/>
          <a:ln cap="flat" cmpd="sng" w="12700">
            <a:solidFill>
              <a:srgbClr val="E0E9E4"/>
            </a:solidFill>
            <a:prstDash val="solid"/>
            <a:round/>
            <a:headEnd len="sm" w="sm" type="none"/>
            <a:tailEnd len="sm" w="sm" type="none"/>
          </a:ln>
        </p:spPr>
      </p:cxnSp>
      <p:sp>
        <p:nvSpPr>
          <p:cNvPr id="142" name="Google Shape;142;p8"/>
          <p:cNvSpPr/>
          <p:nvPr/>
        </p:nvSpPr>
        <p:spPr>
          <a:xfrm>
            <a:off x="457200" y="4617720"/>
            <a:ext cx="548640" cy="548640"/>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check_FFFFFF.png" id="143" name="Google Shape;143;p8"/>
          <p:cNvPicPr preferRelativeResize="0"/>
          <p:nvPr/>
        </p:nvPicPr>
        <p:blipFill rotWithShape="1">
          <a:blip r:embed="rId4">
            <a:alphaModFix/>
          </a:blip>
          <a:srcRect b="0" l="0" r="0" t="0"/>
          <a:stretch/>
        </p:blipFill>
        <p:spPr>
          <a:xfrm>
            <a:off x="588874" y="4749394"/>
            <a:ext cx="285293" cy="285293"/>
          </a:xfrm>
          <a:prstGeom prst="rect">
            <a:avLst/>
          </a:prstGeom>
          <a:noFill/>
          <a:ln>
            <a:noFill/>
          </a:ln>
        </p:spPr>
      </p:pic>
      <p:sp>
        <p:nvSpPr>
          <p:cNvPr id="144" name="Google Shape;144;p8"/>
          <p:cNvSpPr/>
          <p:nvPr/>
        </p:nvSpPr>
        <p:spPr>
          <a:xfrm>
            <a:off x="1234440" y="4526280"/>
            <a:ext cx="9966960"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4322F"/>
              </a:buClr>
              <a:buSzPts val="1650"/>
              <a:buFont typeface="Cambria"/>
              <a:buNone/>
            </a:pPr>
            <a:r>
              <a:rPr b="1" i="0" lang="en-US" sz="1650" u="none" cap="none" strike="noStrike">
                <a:solidFill>
                  <a:srgbClr val="24322F"/>
                </a:solidFill>
                <a:latin typeface="Cambria"/>
                <a:ea typeface="Cambria"/>
                <a:cs typeface="Cambria"/>
                <a:sym typeface="Cambria"/>
              </a:rPr>
              <a:t>Use Cues and Social Environment Deliberately</a:t>
            </a:r>
            <a:endParaRPr b="0" i="0" sz="1650" u="none" cap="none" strike="noStrike">
              <a:solidFill>
                <a:schemeClr val="dk1"/>
              </a:solidFill>
              <a:latin typeface="Calibri"/>
              <a:ea typeface="Calibri"/>
              <a:cs typeface="Calibri"/>
              <a:sym typeface="Calibri"/>
            </a:endParaRPr>
          </a:p>
        </p:txBody>
      </p:sp>
      <p:sp>
        <p:nvSpPr>
          <p:cNvPr id="145" name="Google Shape;145;p8"/>
          <p:cNvSpPr/>
          <p:nvPr/>
        </p:nvSpPr>
        <p:spPr>
          <a:xfrm>
            <a:off x="1234440" y="4910328"/>
            <a:ext cx="9966960" cy="685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55665F"/>
              </a:buClr>
              <a:buSzPts val="1350"/>
              <a:buFont typeface="Calibri"/>
              <a:buNone/>
            </a:pPr>
            <a:r>
              <a:rPr b="0" i="0" lang="en-US" sz="1350" u="none" cap="none" strike="noStrike">
                <a:solidFill>
                  <a:srgbClr val="55665F"/>
                </a:solidFill>
                <a:latin typeface="Calibri"/>
                <a:ea typeface="Calibri"/>
                <a:cs typeface="Calibri"/>
                <a:sym typeface="Calibri"/>
              </a:rPr>
              <a:t>Help clients attach a new habit to an existing daily cue (habit stacking), and identify which people or settings support versus undermine their goals.</a:t>
            </a:r>
            <a:endParaRPr b="0" i="0" sz="1350" u="none" cap="none" strike="noStrike">
              <a:solidFill>
                <a:schemeClr val="dk1"/>
              </a:solidFill>
              <a:latin typeface="Calibri"/>
              <a:ea typeface="Calibri"/>
              <a:cs typeface="Calibri"/>
              <a:sym typeface="Calibri"/>
            </a:endParaRPr>
          </a:p>
        </p:txBody>
      </p:sp>
      <p:sp>
        <p:nvSpPr>
          <p:cNvPr id="146" name="Google Shape;146;p8"/>
          <p:cNvSpPr/>
          <p:nvPr/>
        </p:nvSpPr>
        <p:spPr>
          <a:xfrm>
            <a:off x="457200" y="6547104"/>
            <a:ext cx="5486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Environment Audit  ·  Stress Management</a:t>
            </a:r>
            <a:endParaRPr b="0" i="0" sz="950" u="none" cap="none" strike="noStrike">
              <a:solidFill>
                <a:schemeClr val="dk1"/>
              </a:solidFill>
              <a:latin typeface="Calibri"/>
              <a:ea typeface="Calibri"/>
              <a:cs typeface="Calibri"/>
              <a:sym typeface="Calibri"/>
            </a:endParaRPr>
          </a:p>
        </p:txBody>
      </p:sp>
      <p:sp>
        <p:nvSpPr>
          <p:cNvPr id="147" name="Google Shape;147;p8"/>
          <p:cNvSpPr/>
          <p:nvPr/>
        </p:nvSpPr>
        <p:spPr>
          <a:xfrm>
            <a:off x="11274552" y="6547104"/>
            <a:ext cx="4572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AA9A3"/>
              </a:buClr>
              <a:buSzPts val="950"/>
              <a:buFont typeface="Calibri"/>
              <a:buNone/>
            </a:pPr>
            <a:r>
              <a:rPr b="0" i="0" lang="en-US" sz="950" u="none" cap="none" strike="noStrike">
                <a:solidFill>
                  <a:srgbClr val="9AA9A3"/>
                </a:solidFill>
                <a:latin typeface="Calibri"/>
                <a:ea typeface="Calibri"/>
                <a:cs typeface="Calibri"/>
                <a:sym typeface="Calibri"/>
              </a:rPr>
              <a:t>6</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2B27"/>
        </a:solidFill>
      </p:bgPr>
    </p:bg>
    <p:spTree>
      <p:nvGrpSpPr>
        <p:cNvPr id="152" name="Shape 152"/>
        <p:cNvGrpSpPr/>
        <p:nvPr/>
      </p:nvGrpSpPr>
      <p:grpSpPr>
        <a:xfrm>
          <a:off x="0" y="0"/>
          <a:ext cx="0" cy="0"/>
          <a:chOff x="0" y="0"/>
          <a:chExt cx="0" cy="0"/>
        </a:xfrm>
      </p:grpSpPr>
      <p:sp>
        <p:nvSpPr>
          <p:cNvPr id="153" name="Google Shape;153;p9"/>
          <p:cNvSpPr/>
          <p:nvPr/>
        </p:nvSpPr>
        <p:spPr>
          <a:xfrm>
            <a:off x="-1280160" y="4206240"/>
            <a:ext cx="4206240" cy="4206240"/>
          </a:xfrm>
          <a:prstGeom prst="ellipse">
            <a:avLst/>
          </a:prstGeom>
          <a:solidFill>
            <a:srgbClr val="50808E">
              <a:alpha val="2196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9"/>
          <p:cNvSpPr/>
          <p:nvPr/>
        </p:nvSpPr>
        <p:spPr>
          <a:xfrm>
            <a:off x="457200" y="502920"/>
            <a:ext cx="566928" cy="566928"/>
          </a:xfrm>
          <a:prstGeom prst="ellipse">
            <a:avLst/>
          </a:prstGeom>
          <a:solidFill>
            <a:srgbClr val="5080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ome/claude/envaudit/icon_book_FFFFFF.png" id="155" name="Google Shape;155;p9"/>
          <p:cNvPicPr preferRelativeResize="0"/>
          <p:nvPr/>
        </p:nvPicPr>
        <p:blipFill rotWithShape="1">
          <a:blip r:embed="rId3">
            <a:alphaModFix/>
          </a:blip>
          <a:srcRect b="0" l="0" r="0" t="0"/>
          <a:stretch/>
        </p:blipFill>
        <p:spPr>
          <a:xfrm>
            <a:off x="593263" y="638983"/>
            <a:ext cx="294803" cy="294803"/>
          </a:xfrm>
          <a:prstGeom prst="rect">
            <a:avLst/>
          </a:prstGeom>
          <a:noFill/>
          <a:ln>
            <a:noFill/>
          </a:ln>
        </p:spPr>
      </p:pic>
      <p:sp>
        <p:nvSpPr>
          <p:cNvPr id="156" name="Google Shape;156;p9"/>
          <p:cNvSpPr/>
          <p:nvPr/>
        </p:nvSpPr>
        <p:spPr>
          <a:xfrm>
            <a:off x="1207008" y="484632"/>
            <a:ext cx="8229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400"/>
              <a:buFont typeface="Cambria"/>
              <a:buNone/>
            </a:pPr>
            <a:r>
              <a:rPr b="1" i="0" lang="en-US" sz="2400" u="none" cap="none" strike="noStrike">
                <a:solidFill>
                  <a:srgbClr val="FFFFFF"/>
                </a:solidFill>
                <a:latin typeface="Cambria"/>
                <a:ea typeface="Cambria"/>
                <a:cs typeface="Cambria"/>
                <a:sym typeface="Cambria"/>
              </a:rPr>
              <a:t>Key Takeaways &amp; References</a:t>
            </a:r>
            <a:endParaRPr b="0" i="0" sz="2400" u="none" cap="none" strike="noStrike">
              <a:solidFill>
                <a:schemeClr val="dk1"/>
              </a:solidFill>
              <a:latin typeface="Calibri"/>
              <a:ea typeface="Calibri"/>
              <a:cs typeface="Calibri"/>
              <a:sym typeface="Calibri"/>
            </a:endParaRPr>
          </a:p>
        </p:txBody>
      </p:sp>
      <p:sp>
        <p:nvSpPr>
          <p:cNvPr id="157" name="Google Shape;157;p9"/>
          <p:cNvSpPr/>
          <p:nvPr/>
        </p:nvSpPr>
        <p:spPr>
          <a:xfrm>
            <a:off x="457200" y="1508760"/>
            <a:ext cx="54864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4B59F"/>
              </a:buClr>
              <a:buSzPts val="1250"/>
              <a:buFont typeface="Calibri"/>
              <a:buNone/>
            </a:pPr>
            <a:r>
              <a:rPr b="1" i="0" lang="en-US" sz="1250" u="none" cap="none" strike="noStrike">
                <a:solidFill>
                  <a:srgbClr val="84B59F"/>
                </a:solidFill>
                <a:latin typeface="Calibri"/>
                <a:ea typeface="Calibri"/>
                <a:cs typeface="Calibri"/>
                <a:sym typeface="Calibri"/>
              </a:rPr>
              <a:t>KEY TAKEAWAYS</a:t>
            </a:r>
            <a:endParaRPr b="0" i="0" sz="1250" u="none" cap="none" strike="noStrike">
              <a:solidFill>
                <a:schemeClr val="dk1"/>
              </a:solidFill>
              <a:latin typeface="Calibri"/>
              <a:ea typeface="Calibri"/>
              <a:cs typeface="Calibri"/>
              <a:sym typeface="Calibri"/>
            </a:endParaRPr>
          </a:p>
        </p:txBody>
      </p:sp>
      <p:sp>
        <p:nvSpPr>
          <p:cNvPr id="158" name="Google Shape;158;p9"/>
          <p:cNvSpPr/>
          <p:nvPr/>
        </p:nvSpPr>
        <p:spPr>
          <a:xfrm>
            <a:off x="502920" y="2039112"/>
            <a:ext cx="100584" cy="100584"/>
          </a:xfrm>
          <a:prstGeom prst="ellipse">
            <a:avLst/>
          </a:prstGeom>
          <a:solidFill>
            <a:srgbClr val="69A2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9"/>
          <p:cNvSpPr/>
          <p:nvPr/>
        </p:nvSpPr>
        <p:spPr>
          <a:xfrm>
            <a:off x="777240" y="1920240"/>
            <a:ext cx="585216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50"/>
              <a:buFont typeface="Cambria"/>
              <a:buNone/>
            </a:pPr>
            <a:r>
              <a:rPr b="1" i="0" lang="en-US" sz="1450" u="none" cap="none" strike="noStrike">
                <a:solidFill>
                  <a:srgbClr val="FFFFFF"/>
                </a:solidFill>
                <a:latin typeface="Cambria"/>
                <a:ea typeface="Cambria"/>
                <a:cs typeface="Cambria"/>
                <a:sym typeface="Cambria"/>
              </a:rPr>
              <a:t>Environment beats willpower for consistency</a:t>
            </a:r>
            <a:endParaRPr b="0" i="0" sz="1450" u="none" cap="none" strike="noStrike">
              <a:solidFill>
                <a:schemeClr val="dk1"/>
              </a:solidFill>
              <a:latin typeface="Calibri"/>
              <a:ea typeface="Calibri"/>
              <a:cs typeface="Calibri"/>
              <a:sym typeface="Calibri"/>
            </a:endParaRPr>
          </a:p>
        </p:txBody>
      </p:sp>
      <p:sp>
        <p:nvSpPr>
          <p:cNvPr id="160" name="Google Shape;160;p9"/>
          <p:cNvSpPr/>
          <p:nvPr/>
        </p:nvSpPr>
        <p:spPr>
          <a:xfrm>
            <a:off x="777240" y="2249424"/>
            <a:ext cx="5852160" cy="5943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B9CCC4"/>
              </a:buClr>
              <a:buSzPts val="1200"/>
              <a:buFont typeface="Calibri"/>
              <a:buNone/>
            </a:pPr>
            <a:r>
              <a:rPr b="0" i="0" lang="en-US" sz="1200" u="none" cap="none" strike="noStrike">
                <a:solidFill>
                  <a:srgbClr val="B9CCC4"/>
                </a:solidFill>
                <a:latin typeface="Calibri"/>
                <a:ea typeface="Calibri"/>
                <a:cs typeface="Calibri"/>
                <a:sym typeface="Calibri"/>
              </a:rPr>
              <a:t>Design the surroundings once, and the benefit compounds daily without needing fresh motivation.</a:t>
            </a:r>
            <a:endParaRPr b="0" i="0" sz="1200" u="none" cap="none" strike="noStrike">
              <a:solidFill>
                <a:schemeClr val="dk1"/>
              </a:solidFill>
              <a:latin typeface="Calibri"/>
              <a:ea typeface="Calibri"/>
              <a:cs typeface="Calibri"/>
              <a:sym typeface="Calibri"/>
            </a:endParaRPr>
          </a:p>
        </p:txBody>
      </p:sp>
      <p:sp>
        <p:nvSpPr>
          <p:cNvPr id="161" name="Google Shape;161;p9"/>
          <p:cNvSpPr/>
          <p:nvPr/>
        </p:nvSpPr>
        <p:spPr>
          <a:xfrm>
            <a:off x="502920" y="3090672"/>
            <a:ext cx="100584" cy="100584"/>
          </a:xfrm>
          <a:prstGeom prst="ellipse">
            <a:avLst/>
          </a:prstGeom>
          <a:solidFill>
            <a:srgbClr val="69A2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9"/>
          <p:cNvSpPr/>
          <p:nvPr/>
        </p:nvSpPr>
        <p:spPr>
          <a:xfrm>
            <a:off x="777240" y="2971800"/>
            <a:ext cx="585216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50"/>
              <a:buFont typeface="Cambria"/>
              <a:buNone/>
            </a:pPr>
            <a:r>
              <a:rPr b="1" i="0" lang="en-US" sz="1450" u="none" cap="none" strike="noStrike">
                <a:solidFill>
                  <a:srgbClr val="FFFFFF"/>
                </a:solidFill>
                <a:latin typeface="Cambria"/>
                <a:ea typeface="Cambria"/>
                <a:cs typeface="Cambria"/>
                <a:sym typeface="Cambria"/>
              </a:rPr>
              <a:t>Small cues carry outsized weight</a:t>
            </a:r>
            <a:endParaRPr b="0" i="0" sz="1450" u="none" cap="none" strike="noStrike">
              <a:solidFill>
                <a:schemeClr val="dk1"/>
              </a:solidFill>
              <a:latin typeface="Calibri"/>
              <a:ea typeface="Calibri"/>
              <a:cs typeface="Calibri"/>
              <a:sym typeface="Calibri"/>
            </a:endParaRPr>
          </a:p>
        </p:txBody>
      </p:sp>
      <p:sp>
        <p:nvSpPr>
          <p:cNvPr id="163" name="Google Shape;163;p9"/>
          <p:cNvSpPr/>
          <p:nvPr/>
        </p:nvSpPr>
        <p:spPr>
          <a:xfrm>
            <a:off x="777240" y="3300984"/>
            <a:ext cx="5852160" cy="5943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B9CCC4"/>
              </a:buClr>
              <a:buSzPts val="1200"/>
              <a:buFont typeface="Calibri"/>
              <a:buNone/>
            </a:pPr>
            <a:r>
              <a:rPr b="0" i="0" lang="en-US" sz="1200" u="none" cap="none" strike="noStrike">
                <a:solidFill>
                  <a:srgbClr val="B9CCC4"/>
                </a:solidFill>
                <a:latin typeface="Calibri"/>
                <a:ea typeface="Calibri"/>
                <a:cs typeface="Calibri"/>
                <a:sym typeface="Calibri"/>
              </a:rPr>
              <a:t>A single notification, a cluttered desk, or a missing routine can quietly tip a choice one way or another.</a:t>
            </a:r>
            <a:endParaRPr b="0" i="0" sz="1200" u="none" cap="none" strike="noStrike">
              <a:solidFill>
                <a:schemeClr val="dk1"/>
              </a:solidFill>
              <a:latin typeface="Calibri"/>
              <a:ea typeface="Calibri"/>
              <a:cs typeface="Calibri"/>
              <a:sym typeface="Calibri"/>
            </a:endParaRPr>
          </a:p>
        </p:txBody>
      </p:sp>
      <p:sp>
        <p:nvSpPr>
          <p:cNvPr id="164" name="Google Shape;164;p9"/>
          <p:cNvSpPr/>
          <p:nvPr/>
        </p:nvSpPr>
        <p:spPr>
          <a:xfrm>
            <a:off x="502920" y="4142232"/>
            <a:ext cx="100584" cy="100584"/>
          </a:xfrm>
          <a:prstGeom prst="ellipse">
            <a:avLst/>
          </a:prstGeom>
          <a:solidFill>
            <a:srgbClr val="69A2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9"/>
          <p:cNvSpPr/>
          <p:nvPr/>
        </p:nvSpPr>
        <p:spPr>
          <a:xfrm>
            <a:off x="777240" y="4023360"/>
            <a:ext cx="585216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50"/>
              <a:buFont typeface="Cambria"/>
              <a:buNone/>
            </a:pPr>
            <a:r>
              <a:rPr b="1" i="0" lang="en-US" sz="1450" u="none" cap="none" strike="noStrike">
                <a:solidFill>
                  <a:srgbClr val="FFFFFF"/>
                </a:solidFill>
                <a:latin typeface="Cambria"/>
                <a:ea typeface="Cambria"/>
                <a:cs typeface="Cambria"/>
                <a:sym typeface="Cambria"/>
              </a:rPr>
              <a:t>Coaching is environment design</a:t>
            </a:r>
            <a:endParaRPr b="0" i="0" sz="1450" u="none" cap="none" strike="noStrike">
              <a:solidFill>
                <a:schemeClr val="dk1"/>
              </a:solidFill>
              <a:latin typeface="Calibri"/>
              <a:ea typeface="Calibri"/>
              <a:cs typeface="Calibri"/>
              <a:sym typeface="Calibri"/>
            </a:endParaRPr>
          </a:p>
        </p:txBody>
      </p:sp>
      <p:sp>
        <p:nvSpPr>
          <p:cNvPr id="166" name="Google Shape;166;p9"/>
          <p:cNvSpPr/>
          <p:nvPr/>
        </p:nvSpPr>
        <p:spPr>
          <a:xfrm>
            <a:off x="777240" y="4352544"/>
            <a:ext cx="5852160" cy="5943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B9CCC4"/>
              </a:buClr>
              <a:buSzPts val="1200"/>
              <a:buFont typeface="Calibri"/>
              <a:buNone/>
            </a:pPr>
            <a:r>
              <a:rPr b="0" i="0" lang="en-US" sz="1200" u="none" cap="none" strike="noStrike">
                <a:solidFill>
                  <a:srgbClr val="B9CCC4"/>
                </a:solidFill>
                <a:latin typeface="Calibri"/>
                <a:ea typeface="Calibri"/>
                <a:cs typeface="Calibri"/>
                <a:sym typeface="Calibri"/>
              </a:rPr>
              <a:t>The most durable habit changes often start with a client's surroundings, not a lecture about motivation.</a:t>
            </a:r>
            <a:endParaRPr b="0" i="0" sz="1200" u="none" cap="none" strike="noStrike">
              <a:solidFill>
                <a:schemeClr val="dk1"/>
              </a:solidFill>
              <a:latin typeface="Calibri"/>
              <a:ea typeface="Calibri"/>
              <a:cs typeface="Calibri"/>
              <a:sym typeface="Calibri"/>
            </a:endParaRPr>
          </a:p>
        </p:txBody>
      </p:sp>
      <p:sp>
        <p:nvSpPr>
          <p:cNvPr id="167" name="Google Shape;167;p9"/>
          <p:cNvSpPr/>
          <p:nvPr/>
        </p:nvSpPr>
        <p:spPr>
          <a:xfrm>
            <a:off x="6903720" y="1508760"/>
            <a:ext cx="4846320" cy="4709160"/>
          </a:xfrm>
          <a:prstGeom prst="roundRect">
            <a:avLst>
              <a:gd fmla="val 1942" name="adj"/>
            </a:avLst>
          </a:prstGeom>
          <a:solidFill>
            <a:srgbClr val="2235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9"/>
          <p:cNvSpPr/>
          <p:nvPr/>
        </p:nvSpPr>
        <p:spPr>
          <a:xfrm>
            <a:off x="7178040" y="1737360"/>
            <a:ext cx="42976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4B59F"/>
              </a:buClr>
              <a:buSzPts val="1250"/>
              <a:buFont typeface="Calibri"/>
              <a:buNone/>
            </a:pPr>
            <a:r>
              <a:rPr b="1" i="0" lang="en-US" sz="1250" u="none" cap="none" strike="noStrike">
                <a:solidFill>
                  <a:srgbClr val="84B59F"/>
                </a:solidFill>
                <a:latin typeface="Calibri"/>
                <a:ea typeface="Calibri"/>
                <a:cs typeface="Calibri"/>
                <a:sym typeface="Calibri"/>
              </a:rPr>
              <a:t>REFERENCES</a:t>
            </a:r>
            <a:endParaRPr b="0" i="0" sz="1250" u="none" cap="none" strike="noStrike">
              <a:solidFill>
                <a:schemeClr val="dk1"/>
              </a:solidFill>
              <a:latin typeface="Calibri"/>
              <a:ea typeface="Calibri"/>
              <a:cs typeface="Calibri"/>
              <a:sym typeface="Calibri"/>
            </a:endParaRPr>
          </a:p>
        </p:txBody>
      </p:sp>
      <p:sp>
        <p:nvSpPr>
          <p:cNvPr id="169" name="Google Shape;169;p9"/>
          <p:cNvSpPr/>
          <p:nvPr/>
        </p:nvSpPr>
        <p:spPr>
          <a:xfrm>
            <a:off x="7178040" y="2148840"/>
            <a:ext cx="4297680" cy="39319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D7E4DE"/>
              </a:buClr>
              <a:buSzPts val="1150"/>
              <a:buFont typeface="Calibri"/>
              <a:buNone/>
            </a:pPr>
            <a:r>
              <a:rPr b="0" i="0" lang="en-US" sz="1150" u="none" cap="none" strike="noStrike">
                <a:solidFill>
                  <a:srgbClr val="D7E4DE"/>
                </a:solidFill>
                <a:latin typeface="Calibri"/>
                <a:ea typeface="Calibri"/>
                <a:cs typeface="Calibri"/>
                <a:sym typeface="Calibri"/>
              </a:rPr>
              <a:t>Clear, J. (2018). Atomic Habits: An Easy &amp; Proven Way to Build Good Habits &amp; Break Bad Ones. Avery.</a:t>
            </a:r>
            <a:endParaRPr b="0" i="0" sz="1150" u="none" cap="none" strike="noStrike">
              <a:solidFill>
                <a:schemeClr val="dk1"/>
              </a:solidFill>
              <a:latin typeface="Calibri"/>
              <a:ea typeface="Calibri"/>
              <a:cs typeface="Calibri"/>
              <a:sym typeface="Calibri"/>
            </a:endParaRPr>
          </a:p>
          <a:p>
            <a:pPr indent="0" lvl="0" marL="0" marR="0" rtl="0" algn="l">
              <a:lnSpc>
                <a:spcPct val="125000"/>
              </a:lnSpc>
              <a:spcBef>
                <a:spcPts val="1400"/>
              </a:spcBef>
              <a:spcAft>
                <a:spcPts val="0"/>
              </a:spcAft>
              <a:buClr>
                <a:srgbClr val="D7E4DE"/>
              </a:buClr>
              <a:buSzPts val="1150"/>
              <a:buFont typeface="Calibri"/>
              <a:buNone/>
            </a:pPr>
            <a:r>
              <a:rPr b="0" i="0" lang="en-US" sz="1150" u="none" cap="none" strike="noStrike">
                <a:solidFill>
                  <a:srgbClr val="D7E4DE"/>
                </a:solidFill>
                <a:latin typeface="Calibri"/>
                <a:ea typeface="Calibri"/>
                <a:cs typeface="Calibri"/>
                <a:sym typeface="Calibri"/>
              </a:rPr>
              <a:t>Fogg, B. J. (2019). Tiny Habits: The Small Changes That Change Everything. Houghton Mifflin Harcourt.</a:t>
            </a:r>
            <a:endParaRPr b="0" i="0" sz="1150" u="none" cap="none" strike="noStrike">
              <a:solidFill>
                <a:schemeClr val="dk1"/>
              </a:solidFill>
              <a:latin typeface="Calibri"/>
              <a:ea typeface="Calibri"/>
              <a:cs typeface="Calibri"/>
              <a:sym typeface="Calibri"/>
            </a:endParaRPr>
          </a:p>
          <a:p>
            <a:pPr indent="0" lvl="0" marL="0" marR="0" rtl="0" algn="l">
              <a:lnSpc>
                <a:spcPct val="125000"/>
              </a:lnSpc>
              <a:spcBef>
                <a:spcPts val="1400"/>
              </a:spcBef>
              <a:spcAft>
                <a:spcPts val="0"/>
              </a:spcAft>
              <a:buClr>
                <a:srgbClr val="D7E4DE"/>
              </a:buClr>
              <a:buSzPts val="1150"/>
              <a:buFont typeface="Calibri"/>
              <a:buNone/>
            </a:pPr>
            <a:r>
              <a:rPr b="0" i="0" lang="en-US" sz="1150" u="none" cap="none" strike="noStrike">
                <a:solidFill>
                  <a:srgbClr val="D7E4DE"/>
                </a:solidFill>
                <a:latin typeface="Calibri"/>
                <a:ea typeface="Calibri"/>
                <a:cs typeface="Calibri"/>
                <a:sym typeface="Calibri"/>
              </a:rPr>
              <a:t>Thaler, R. H., &amp; Sunstein, C. R. (2008). Nudge: Improving Decisions About Health, Wealth, and Happiness. Yale University Press.</a:t>
            </a:r>
            <a:endParaRPr b="0" i="0" sz="1150" u="none" cap="none" strike="noStrike">
              <a:solidFill>
                <a:schemeClr val="dk1"/>
              </a:solidFill>
              <a:latin typeface="Calibri"/>
              <a:ea typeface="Calibri"/>
              <a:cs typeface="Calibri"/>
              <a:sym typeface="Calibri"/>
            </a:endParaRPr>
          </a:p>
          <a:p>
            <a:pPr indent="0" lvl="0" marL="0" marR="0" rtl="0" algn="l">
              <a:lnSpc>
                <a:spcPct val="125000"/>
              </a:lnSpc>
              <a:spcBef>
                <a:spcPts val="1400"/>
              </a:spcBef>
              <a:spcAft>
                <a:spcPts val="0"/>
              </a:spcAft>
              <a:buClr>
                <a:srgbClr val="D7E4DE"/>
              </a:buClr>
              <a:buSzPts val="1150"/>
              <a:buFont typeface="Calibri"/>
              <a:buNone/>
            </a:pPr>
            <a:r>
              <a:rPr b="0" i="0" lang="en-US" sz="1150" u="none" cap="none" strike="noStrike">
                <a:solidFill>
                  <a:srgbClr val="D7E4DE"/>
                </a:solidFill>
                <a:latin typeface="Calibri"/>
                <a:ea typeface="Calibri"/>
                <a:cs typeface="Calibri"/>
                <a:sym typeface="Calibri"/>
              </a:rPr>
              <a:t>Wood, W. (2019). Good Habits, Bad Habits: The Science of Making Positive Changes That Stick. Farrar, Straus and Giroux.</a:t>
            </a:r>
            <a:endParaRPr b="0" i="0" sz="1150" u="none" cap="none" strike="noStrike">
              <a:solidFill>
                <a:schemeClr val="dk1"/>
              </a:solidFill>
              <a:latin typeface="Calibri"/>
              <a:ea typeface="Calibri"/>
              <a:cs typeface="Calibri"/>
              <a:sym typeface="Calibri"/>
            </a:endParaRPr>
          </a:p>
        </p:txBody>
      </p:sp>
      <p:sp>
        <p:nvSpPr>
          <p:cNvPr id="170" name="Google Shape;170;p9"/>
          <p:cNvSpPr/>
          <p:nvPr/>
        </p:nvSpPr>
        <p:spPr>
          <a:xfrm>
            <a:off x="457200" y="6547104"/>
            <a:ext cx="5486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FB6AE"/>
              </a:buClr>
              <a:buSzPts val="950"/>
              <a:buFont typeface="Calibri"/>
              <a:buNone/>
            </a:pPr>
            <a:r>
              <a:rPr b="0" i="0" lang="en-US" sz="950" u="none" cap="none" strike="noStrike">
                <a:solidFill>
                  <a:srgbClr val="9FB6AE"/>
                </a:solidFill>
                <a:latin typeface="Calibri"/>
                <a:ea typeface="Calibri"/>
                <a:cs typeface="Calibri"/>
                <a:sym typeface="Calibri"/>
              </a:rPr>
              <a:t>Environment Audit  ·  Stress Management</a:t>
            </a:r>
            <a:endParaRPr b="0" i="0" sz="950" u="none" cap="none" strike="noStrike">
              <a:solidFill>
                <a:schemeClr val="dk1"/>
              </a:solidFill>
              <a:latin typeface="Calibri"/>
              <a:ea typeface="Calibri"/>
              <a:cs typeface="Calibri"/>
              <a:sym typeface="Calibri"/>
            </a:endParaRPr>
          </a:p>
        </p:txBody>
      </p:sp>
      <p:sp>
        <p:nvSpPr>
          <p:cNvPr id="171" name="Google Shape;171;p9"/>
          <p:cNvSpPr/>
          <p:nvPr/>
        </p:nvSpPr>
        <p:spPr>
          <a:xfrm>
            <a:off x="11274552" y="6547104"/>
            <a:ext cx="4572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FB6AE"/>
              </a:buClr>
              <a:buSzPts val="950"/>
              <a:buFont typeface="Calibri"/>
              <a:buNone/>
            </a:pPr>
            <a:r>
              <a:rPr b="0" i="0" lang="en-US" sz="950" u="none" cap="none" strike="noStrike">
                <a:solidFill>
                  <a:srgbClr val="9FB6AE"/>
                </a:solidFill>
                <a:latin typeface="Calibri"/>
                <a:ea typeface="Calibri"/>
                <a:cs typeface="Calibri"/>
                <a:sym typeface="Calibri"/>
              </a:rPr>
              <a:t>7</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